
<file path=[Content_Types].xml><?xml version="1.0" encoding="utf-8"?>
<Types xmlns="http://schemas.openxmlformats.org/package/2006/content-types">
  <Default Extension="jpg" ContentType="image/jpeg"/>
  <Default Extension="xlsx" ContentType="application/vnd.openxmlformats-officedocument.spreadsheetml.sheet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4v" ContentType="video/unknown"/>
  <Default Extension="avi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343" r:id="rId4"/>
    <p:sldId id="316" r:id="rId5"/>
    <p:sldId id="279" r:id="rId6"/>
    <p:sldId id="280" r:id="rId7"/>
    <p:sldId id="356" r:id="rId8"/>
    <p:sldId id="355" r:id="rId9"/>
    <p:sldId id="257" r:id="rId10"/>
    <p:sldId id="275" r:id="rId11"/>
    <p:sldId id="283" r:id="rId12"/>
    <p:sldId id="267" r:id="rId13"/>
    <p:sldId id="299" r:id="rId14"/>
    <p:sldId id="278" r:id="rId15"/>
    <p:sldId id="290" r:id="rId16"/>
    <p:sldId id="291" r:id="rId17"/>
    <p:sldId id="298" r:id="rId18"/>
    <p:sldId id="274" r:id="rId19"/>
    <p:sldId id="282" r:id="rId20"/>
    <p:sldId id="300" r:id="rId21"/>
    <p:sldId id="301" r:id="rId22"/>
    <p:sldId id="302" r:id="rId23"/>
    <p:sldId id="303" r:id="rId24"/>
    <p:sldId id="305" r:id="rId25"/>
    <p:sldId id="341" r:id="rId26"/>
    <p:sldId id="281" r:id="rId27"/>
    <p:sldId id="306" r:id="rId28"/>
    <p:sldId id="307" r:id="rId29"/>
    <p:sldId id="308" r:id="rId30"/>
    <p:sldId id="351" r:id="rId31"/>
    <p:sldId id="270" r:id="rId32"/>
    <p:sldId id="310" r:id="rId33"/>
    <p:sldId id="311" r:id="rId34"/>
    <p:sldId id="312" r:id="rId35"/>
    <p:sldId id="315" r:id="rId36"/>
    <p:sldId id="314" r:id="rId37"/>
    <p:sldId id="258" r:id="rId38"/>
    <p:sldId id="322" r:id="rId39"/>
    <p:sldId id="262" r:id="rId40"/>
    <p:sldId id="324" r:id="rId41"/>
    <p:sldId id="263" r:id="rId42"/>
    <p:sldId id="286" r:id="rId43"/>
    <p:sldId id="285" r:id="rId44"/>
    <p:sldId id="353" r:id="rId45"/>
    <p:sldId id="259" r:id="rId46"/>
    <p:sldId id="318" r:id="rId47"/>
    <p:sldId id="328" r:id="rId48"/>
    <p:sldId id="325" r:id="rId49"/>
    <p:sldId id="326" r:id="rId50"/>
    <p:sldId id="327" r:id="rId51"/>
    <p:sldId id="346" r:id="rId52"/>
    <p:sldId id="347" r:id="rId53"/>
    <p:sldId id="348" r:id="rId54"/>
    <p:sldId id="320" r:id="rId55"/>
    <p:sldId id="329" r:id="rId56"/>
    <p:sldId id="330" r:id="rId57"/>
    <p:sldId id="331" r:id="rId58"/>
    <p:sldId id="332" r:id="rId59"/>
    <p:sldId id="319" r:id="rId60"/>
    <p:sldId id="333" r:id="rId61"/>
    <p:sldId id="335" r:id="rId62"/>
    <p:sldId id="334" r:id="rId63"/>
    <p:sldId id="317" r:id="rId64"/>
    <p:sldId id="337" r:id="rId65"/>
    <p:sldId id="336" r:id="rId66"/>
    <p:sldId id="342" r:id="rId67"/>
    <p:sldId id="345" r:id="rId68"/>
    <p:sldId id="339" r:id="rId69"/>
    <p:sldId id="340" r:id="rId70"/>
    <p:sldId id="354" r:id="rId71"/>
    <p:sldId id="338" r:id="rId72"/>
    <p:sldId id="261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8" autoAdjust="0"/>
    <p:restoredTop sz="95631" autoAdjust="0"/>
  </p:normalViewPr>
  <p:slideViewPr>
    <p:cSldViewPr snapToGrid="0" snapToObjects="1">
      <p:cViewPr>
        <p:scale>
          <a:sx n="110" d="100"/>
          <a:sy n="110" d="100"/>
        </p:scale>
        <p:origin x="-173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Contents</c:v>
                </c:pt>
              </c:strCache>
            </c:strRef>
          </c:tx>
          <c:spPr>
            <a:ln w="12700" cmpd="sng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404040"/>
              </a:solidFill>
              <a:ln w="12700" cmpd="sng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2700" cmpd="sng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FFFFFF"/>
              </a:solidFill>
              <a:ln w="12700" cmpd="sng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.241763368709346"/>
                  <c:y val="-0.0009563848652094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Helvetica"/>
                      </a:rPr>
                      <a:t>Artificial </a:t>
                    </a:r>
                    <a:r>
                      <a:rPr lang="en-US" b="1" dirty="0" smtClean="0">
                        <a:latin typeface="Helvetica"/>
                      </a:rPr>
                      <a:t>Intelligence</a:t>
                    </a:r>
                  </a:p>
                  <a:p>
                    <a:r>
                      <a:rPr lang="en-US" dirty="0" smtClean="0">
                        <a:latin typeface="Helvetica"/>
                      </a:rPr>
                      <a:t>and </a:t>
                    </a:r>
                  </a:p>
                  <a:p>
                    <a:r>
                      <a:rPr lang="en-US" b="1" dirty="0" smtClean="0">
                        <a:latin typeface="Helvetica"/>
                      </a:rPr>
                      <a:t>Machine</a:t>
                    </a:r>
                  </a:p>
                  <a:p>
                    <a:r>
                      <a:rPr lang="en-US" b="1" dirty="0" smtClean="0">
                        <a:latin typeface="Helvetica"/>
                      </a:rPr>
                      <a:t>Learning</a:t>
                    </a:r>
                    <a:endParaRPr lang="en-US" b="1" dirty="0">
                      <a:latin typeface="Helvetica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8261143444026"/>
                  <c:y val="0.249663899326525"/>
                </c:manualLayout>
              </c:layout>
              <c:tx>
                <c:rich>
                  <a:bodyPr/>
                  <a:lstStyle/>
                  <a:p>
                    <a:pPr algn="l">
                      <a:defRPr>
                        <a:solidFill>
                          <a:srgbClr val="FFFFFF"/>
                        </a:solidFill>
                      </a:defRPr>
                    </a:pPr>
                    <a:r>
                      <a:rPr lang="en-US" b="1" dirty="0">
                        <a:latin typeface="Helvetica"/>
                      </a:rPr>
                      <a:t>Computer Aided Design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9606710030811"/>
                  <c:y val="-0.254185159478614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0000"/>
                        </a:solidFill>
                      </a:defRPr>
                    </a:pPr>
                    <a:r>
                      <a:rPr lang="en-US" b="1" dirty="0" smtClean="0">
                        <a:solidFill>
                          <a:srgbClr val="000000"/>
                        </a:solidFill>
                        <a:latin typeface="Helvetica"/>
                      </a:rPr>
                      <a:t>Discussion</a:t>
                    </a:r>
                    <a:endParaRPr lang="en-US" b="1" dirty="0">
                      <a:solidFill>
                        <a:srgbClr val="000000"/>
                      </a:solidFill>
                      <a:latin typeface="Helvetica"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Artificial Intelligence</c:v>
                </c:pt>
                <c:pt idx="1">
                  <c:v>Computer Aided Design</c:v>
                </c:pt>
                <c:pt idx="2">
                  <c:v>Discussion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50.0</c:v>
                </c:pt>
                <c:pt idx="1">
                  <c:v>25.0</c:v>
                </c:pt>
                <c:pt idx="2">
                  <c:v>25.0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18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572CA-81B4-EE4E-9AE5-ADCEE1E8BEDD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F1E602-0B5C-BD40-84ED-7204C9395E16}">
      <dgm:prSet phldrT="[Tex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6A4694B-2DB2-6842-B73A-33D89352AA3C}" type="parTrans" cxnId="{C91F410A-71F7-9749-8FD5-8EE7BBE2BB74}">
      <dgm:prSet/>
      <dgm:spPr/>
      <dgm:t>
        <a:bodyPr/>
        <a:lstStyle/>
        <a:p>
          <a:endParaRPr lang="en-US"/>
        </a:p>
      </dgm:t>
    </dgm:pt>
    <dgm:pt modelId="{F1EB3ABD-6198-3D4B-B515-E25B1F8E02B8}" type="sibTrans" cxnId="{C91F410A-71F7-9749-8FD5-8EE7BBE2BB74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7750CCE7-F4CC-0342-8DE7-89C5B838578A}">
      <dgm:prSet phldrT="[Tex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9C2587-7633-B34D-85A7-A7EDACD376F4}" type="parTrans" cxnId="{9CFD9B46-3849-2D46-A31D-96390A140040}">
      <dgm:prSet/>
      <dgm:spPr/>
      <dgm:t>
        <a:bodyPr/>
        <a:lstStyle/>
        <a:p>
          <a:endParaRPr lang="en-US"/>
        </a:p>
      </dgm:t>
    </dgm:pt>
    <dgm:pt modelId="{1B683AB6-7EEF-AA48-9647-884C64E1B2E1}" type="sibTrans" cxnId="{9CFD9B46-3849-2D46-A31D-96390A140040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A217ACA9-5626-7247-A347-9F16CF2A8A22}">
      <dgm:prSet phldrT="[Tex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D756BB5-EEA7-6441-AE00-BA05F72B7C0C}" type="parTrans" cxnId="{11C9C501-482E-4A4A-AD28-64BA49446F6B}">
      <dgm:prSet/>
      <dgm:spPr/>
      <dgm:t>
        <a:bodyPr/>
        <a:lstStyle/>
        <a:p>
          <a:endParaRPr lang="en-US"/>
        </a:p>
      </dgm:t>
    </dgm:pt>
    <dgm:pt modelId="{8E54FCB1-7AF6-E14D-B650-0E421E6AFB44}" type="sibTrans" cxnId="{11C9C501-482E-4A4A-AD28-64BA49446F6B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313E5316-CC05-424D-94F2-97A52091FA82}" type="pres">
      <dgm:prSet presAssocID="{B13572CA-81B4-EE4E-9AE5-ADCEE1E8BE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9457AB-2A7C-634A-B63F-49D74BD9B10C}" type="pres">
      <dgm:prSet presAssocID="{A6F1E602-0B5C-BD40-84ED-7204C9395E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4EBF-3A0C-4649-8C9D-D3D1A5C26DC0}" type="pres">
      <dgm:prSet presAssocID="{A6F1E602-0B5C-BD40-84ED-7204C9395E16}" presName="spNode" presStyleCnt="0"/>
      <dgm:spPr/>
    </dgm:pt>
    <dgm:pt modelId="{E5B55C47-83D7-A044-9935-825F3D837017}" type="pres">
      <dgm:prSet presAssocID="{F1EB3ABD-6198-3D4B-B515-E25B1F8E02B8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9A57582-0A8D-3241-8322-F8D5E7A05A1C}" type="pres">
      <dgm:prSet presAssocID="{7750CCE7-F4CC-0342-8DE7-89C5B83857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4241-844E-904C-A861-F528B5C14DAA}" type="pres">
      <dgm:prSet presAssocID="{7750CCE7-F4CC-0342-8DE7-89C5B838578A}" presName="spNode" presStyleCnt="0"/>
      <dgm:spPr/>
    </dgm:pt>
    <dgm:pt modelId="{025FCFF6-BCC8-5A4E-B9E5-D52388CBE801}" type="pres">
      <dgm:prSet presAssocID="{1B683AB6-7EEF-AA48-9647-884C64E1B2E1}" presName="sibTrans" presStyleLbl="sibTrans1D1" presStyleIdx="1" presStyleCnt="3"/>
      <dgm:spPr/>
      <dgm:t>
        <a:bodyPr/>
        <a:lstStyle/>
        <a:p>
          <a:endParaRPr lang="en-US"/>
        </a:p>
      </dgm:t>
    </dgm:pt>
    <dgm:pt modelId="{F01784A3-EE24-1145-8CF7-065BCB3F527A}" type="pres">
      <dgm:prSet presAssocID="{A217ACA9-5626-7247-A347-9F16CF2A8A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2CFC-5729-F04C-AC7F-6996113892D0}" type="pres">
      <dgm:prSet presAssocID="{A217ACA9-5626-7247-A347-9F16CF2A8A22}" presName="spNode" presStyleCnt="0"/>
      <dgm:spPr/>
    </dgm:pt>
    <dgm:pt modelId="{D12C55B0-7AE1-754A-909D-B5D1E7900CB2}" type="pres">
      <dgm:prSet presAssocID="{8E54FCB1-7AF6-E14D-B650-0E421E6AFB44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4472224D-8F24-F740-8638-09139678E9EE}" type="presOf" srcId="{1B683AB6-7EEF-AA48-9647-884C64E1B2E1}" destId="{025FCFF6-BCC8-5A4E-B9E5-D52388CBE801}" srcOrd="0" destOrd="0" presId="urn:microsoft.com/office/officeart/2005/8/layout/cycle5"/>
    <dgm:cxn modelId="{8EB034CC-BB5B-8041-9EF4-57C8877C02A8}" type="presOf" srcId="{8E54FCB1-7AF6-E14D-B650-0E421E6AFB44}" destId="{D12C55B0-7AE1-754A-909D-B5D1E7900CB2}" srcOrd="0" destOrd="0" presId="urn:microsoft.com/office/officeart/2005/8/layout/cycle5"/>
    <dgm:cxn modelId="{63DBB11C-6CE1-B24A-BAA3-FCB0BD421A7B}" type="presOf" srcId="{F1EB3ABD-6198-3D4B-B515-E25B1F8E02B8}" destId="{E5B55C47-83D7-A044-9935-825F3D837017}" srcOrd="0" destOrd="0" presId="urn:microsoft.com/office/officeart/2005/8/layout/cycle5"/>
    <dgm:cxn modelId="{11C9C501-482E-4A4A-AD28-64BA49446F6B}" srcId="{B13572CA-81B4-EE4E-9AE5-ADCEE1E8BEDD}" destId="{A217ACA9-5626-7247-A347-9F16CF2A8A22}" srcOrd="2" destOrd="0" parTransId="{7D756BB5-EEA7-6441-AE00-BA05F72B7C0C}" sibTransId="{8E54FCB1-7AF6-E14D-B650-0E421E6AFB44}"/>
    <dgm:cxn modelId="{C1F267CC-E644-C044-BFF9-1F1682FD454E}" type="presOf" srcId="{A217ACA9-5626-7247-A347-9F16CF2A8A22}" destId="{F01784A3-EE24-1145-8CF7-065BCB3F527A}" srcOrd="0" destOrd="0" presId="urn:microsoft.com/office/officeart/2005/8/layout/cycle5"/>
    <dgm:cxn modelId="{974DBCE2-58DD-4A42-A08C-2A0219026AFC}" type="presOf" srcId="{B13572CA-81B4-EE4E-9AE5-ADCEE1E8BEDD}" destId="{313E5316-CC05-424D-94F2-97A52091FA82}" srcOrd="0" destOrd="0" presId="urn:microsoft.com/office/officeart/2005/8/layout/cycle5"/>
    <dgm:cxn modelId="{C91F410A-71F7-9749-8FD5-8EE7BBE2BB74}" srcId="{B13572CA-81B4-EE4E-9AE5-ADCEE1E8BEDD}" destId="{A6F1E602-0B5C-BD40-84ED-7204C9395E16}" srcOrd="0" destOrd="0" parTransId="{56A4694B-2DB2-6842-B73A-33D89352AA3C}" sibTransId="{F1EB3ABD-6198-3D4B-B515-E25B1F8E02B8}"/>
    <dgm:cxn modelId="{5064F7A3-240A-1246-BEED-AE984979F482}" type="presOf" srcId="{7750CCE7-F4CC-0342-8DE7-89C5B838578A}" destId="{D9A57582-0A8D-3241-8322-F8D5E7A05A1C}" srcOrd="0" destOrd="0" presId="urn:microsoft.com/office/officeart/2005/8/layout/cycle5"/>
    <dgm:cxn modelId="{9CFD9B46-3849-2D46-A31D-96390A140040}" srcId="{B13572CA-81B4-EE4E-9AE5-ADCEE1E8BEDD}" destId="{7750CCE7-F4CC-0342-8DE7-89C5B838578A}" srcOrd="1" destOrd="0" parTransId="{EB9C2587-7633-B34D-85A7-A7EDACD376F4}" sibTransId="{1B683AB6-7EEF-AA48-9647-884C64E1B2E1}"/>
    <dgm:cxn modelId="{43416F42-AEA4-BF4A-AEC1-BC03AC6A70B4}" type="presOf" srcId="{A6F1E602-0B5C-BD40-84ED-7204C9395E16}" destId="{D39457AB-2A7C-634A-B63F-49D74BD9B10C}" srcOrd="0" destOrd="0" presId="urn:microsoft.com/office/officeart/2005/8/layout/cycle5"/>
    <dgm:cxn modelId="{320E6889-4354-9944-8A37-45BC49ACB57B}" type="presParOf" srcId="{313E5316-CC05-424D-94F2-97A52091FA82}" destId="{D39457AB-2A7C-634A-B63F-49D74BD9B10C}" srcOrd="0" destOrd="0" presId="urn:microsoft.com/office/officeart/2005/8/layout/cycle5"/>
    <dgm:cxn modelId="{599FC717-3CA0-234A-AE3C-7E76A696F017}" type="presParOf" srcId="{313E5316-CC05-424D-94F2-97A52091FA82}" destId="{A5344EBF-3A0C-4649-8C9D-D3D1A5C26DC0}" srcOrd="1" destOrd="0" presId="urn:microsoft.com/office/officeart/2005/8/layout/cycle5"/>
    <dgm:cxn modelId="{0F93BC1A-3B84-BC4C-A3C6-EB2E4983B446}" type="presParOf" srcId="{313E5316-CC05-424D-94F2-97A52091FA82}" destId="{E5B55C47-83D7-A044-9935-825F3D837017}" srcOrd="2" destOrd="0" presId="urn:microsoft.com/office/officeart/2005/8/layout/cycle5"/>
    <dgm:cxn modelId="{002299D5-E7F7-AA4A-991E-457BC0E0C2FD}" type="presParOf" srcId="{313E5316-CC05-424D-94F2-97A52091FA82}" destId="{D9A57582-0A8D-3241-8322-F8D5E7A05A1C}" srcOrd="3" destOrd="0" presId="urn:microsoft.com/office/officeart/2005/8/layout/cycle5"/>
    <dgm:cxn modelId="{64B11582-6F65-0649-99BE-9BA0B0051070}" type="presParOf" srcId="{313E5316-CC05-424D-94F2-97A52091FA82}" destId="{93A84241-844E-904C-A861-F528B5C14DAA}" srcOrd="4" destOrd="0" presId="urn:microsoft.com/office/officeart/2005/8/layout/cycle5"/>
    <dgm:cxn modelId="{65AECA3C-60DC-C341-B505-4D0B747D0234}" type="presParOf" srcId="{313E5316-CC05-424D-94F2-97A52091FA82}" destId="{025FCFF6-BCC8-5A4E-B9E5-D52388CBE801}" srcOrd="5" destOrd="0" presId="urn:microsoft.com/office/officeart/2005/8/layout/cycle5"/>
    <dgm:cxn modelId="{A4210B2B-2A90-434B-8AC9-317B95D9071C}" type="presParOf" srcId="{313E5316-CC05-424D-94F2-97A52091FA82}" destId="{F01784A3-EE24-1145-8CF7-065BCB3F527A}" srcOrd="6" destOrd="0" presId="urn:microsoft.com/office/officeart/2005/8/layout/cycle5"/>
    <dgm:cxn modelId="{9AE05FCD-7BB7-F440-856B-2AFEFBAD3FCE}" type="presParOf" srcId="{313E5316-CC05-424D-94F2-97A52091FA82}" destId="{AADA2CFC-5729-F04C-AC7F-6996113892D0}" srcOrd="7" destOrd="0" presId="urn:microsoft.com/office/officeart/2005/8/layout/cycle5"/>
    <dgm:cxn modelId="{A00DB3A9-9842-7343-B524-32032A306212}" type="presParOf" srcId="{313E5316-CC05-424D-94F2-97A52091FA82}" destId="{D12C55B0-7AE1-754A-909D-B5D1E7900CB2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3572CA-81B4-EE4E-9AE5-ADCEE1E8BEDD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F1E602-0B5C-BD40-84ED-7204C9395E16}">
      <dgm:prSet phldrT="[Tex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6A4694B-2DB2-6842-B73A-33D89352AA3C}" type="parTrans" cxnId="{C91F410A-71F7-9749-8FD5-8EE7BBE2BB74}">
      <dgm:prSet/>
      <dgm:spPr/>
      <dgm:t>
        <a:bodyPr/>
        <a:lstStyle/>
        <a:p>
          <a:endParaRPr lang="en-US"/>
        </a:p>
      </dgm:t>
    </dgm:pt>
    <dgm:pt modelId="{F1EB3ABD-6198-3D4B-B515-E25B1F8E02B8}" type="sibTrans" cxnId="{C91F410A-71F7-9749-8FD5-8EE7BBE2BB74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7750CCE7-F4CC-0342-8DE7-89C5B838578A}">
      <dgm:prSet phldrT="[Tex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9C2587-7633-B34D-85A7-A7EDACD376F4}" type="parTrans" cxnId="{9CFD9B46-3849-2D46-A31D-96390A140040}">
      <dgm:prSet/>
      <dgm:spPr/>
      <dgm:t>
        <a:bodyPr/>
        <a:lstStyle/>
        <a:p>
          <a:endParaRPr lang="en-US"/>
        </a:p>
      </dgm:t>
    </dgm:pt>
    <dgm:pt modelId="{1B683AB6-7EEF-AA48-9647-884C64E1B2E1}" type="sibTrans" cxnId="{9CFD9B46-3849-2D46-A31D-96390A140040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A217ACA9-5626-7247-A347-9F16CF2A8A22}">
      <dgm:prSet phldrT="[Text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D756BB5-EEA7-6441-AE00-BA05F72B7C0C}" type="parTrans" cxnId="{11C9C501-482E-4A4A-AD28-64BA49446F6B}">
      <dgm:prSet/>
      <dgm:spPr/>
      <dgm:t>
        <a:bodyPr/>
        <a:lstStyle/>
        <a:p>
          <a:endParaRPr lang="en-US"/>
        </a:p>
      </dgm:t>
    </dgm:pt>
    <dgm:pt modelId="{8E54FCB1-7AF6-E14D-B650-0E421E6AFB44}" type="sibTrans" cxnId="{11C9C501-482E-4A4A-AD28-64BA49446F6B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313E5316-CC05-424D-94F2-97A52091FA82}" type="pres">
      <dgm:prSet presAssocID="{B13572CA-81B4-EE4E-9AE5-ADCEE1E8BE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9457AB-2A7C-634A-B63F-49D74BD9B10C}" type="pres">
      <dgm:prSet presAssocID="{A6F1E602-0B5C-BD40-84ED-7204C9395E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4EBF-3A0C-4649-8C9D-D3D1A5C26DC0}" type="pres">
      <dgm:prSet presAssocID="{A6F1E602-0B5C-BD40-84ED-7204C9395E16}" presName="spNode" presStyleCnt="0"/>
      <dgm:spPr/>
    </dgm:pt>
    <dgm:pt modelId="{E5B55C47-83D7-A044-9935-825F3D837017}" type="pres">
      <dgm:prSet presAssocID="{F1EB3ABD-6198-3D4B-B515-E25B1F8E02B8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9A57582-0A8D-3241-8322-F8D5E7A05A1C}" type="pres">
      <dgm:prSet presAssocID="{7750CCE7-F4CC-0342-8DE7-89C5B83857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4241-844E-904C-A861-F528B5C14DAA}" type="pres">
      <dgm:prSet presAssocID="{7750CCE7-F4CC-0342-8DE7-89C5B838578A}" presName="spNode" presStyleCnt="0"/>
      <dgm:spPr/>
    </dgm:pt>
    <dgm:pt modelId="{025FCFF6-BCC8-5A4E-B9E5-D52388CBE801}" type="pres">
      <dgm:prSet presAssocID="{1B683AB6-7EEF-AA48-9647-884C64E1B2E1}" presName="sibTrans" presStyleLbl="sibTrans1D1" presStyleIdx="1" presStyleCnt="3"/>
      <dgm:spPr/>
      <dgm:t>
        <a:bodyPr/>
        <a:lstStyle/>
        <a:p>
          <a:endParaRPr lang="en-US"/>
        </a:p>
      </dgm:t>
    </dgm:pt>
    <dgm:pt modelId="{F01784A3-EE24-1145-8CF7-065BCB3F527A}" type="pres">
      <dgm:prSet presAssocID="{A217ACA9-5626-7247-A347-9F16CF2A8A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2CFC-5729-F04C-AC7F-6996113892D0}" type="pres">
      <dgm:prSet presAssocID="{A217ACA9-5626-7247-A347-9F16CF2A8A22}" presName="spNode" presStyleCnt="0"/>
      <dgm:spPr/>
    </dgm:pt>
    <dgm:pt modelId="{D12C55B0-7AE1-754A-909D-B5D1E7900CB2}" type="pres">
      <dgm:prSet presAssocID="{8E54FCB1-7AF6-E14D-B650-0E421E6AFB44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11C9C501-482E-4A4A-AD28-64BA49446F6B}" srcId="{B13572CA-81B4-EE4E-9AE5-ADCEE1E8BEDD}" destId="{A217ACA9-5626-7247-A347-9F16CF2A8A22}" srcOrd="2" destOrd="0" parTransId="{7D756BB5-EEA7-6441-AE00-BA05F72B7C0C}" sibTransId="{8E54FCB1-7AF6-E14D-B650-0E421E6AFB44}"/>
    <dgm:cxn modelId="{B167654D-F341-1045-989E-8A847228EB7C}" type="presOf" srcId="{7750CCE7-F4CC-0342-8DE7-89C5B838578A}" destId="{D9A57582-0A8D-3241-8322-F8D5E7A05A1C}" srcOrd="0" destOrd="0" presId="urn:microsoft.com/office/officeart/2005/8/layout/cycle5"/>
    <dgm:cxn modelId="{B8DEEFB1-818D-E546-8D6E-4AD1C90E5950}" type="presOf" srcId="{A217ACA9-5626-7247-A347-9F16CF2A8A22}" destId="{F01784A3-EE24-1145-8CF7-065BCB3F527A}" srcOrd="0" destOrd="0" presId="urn:microsoft.com/office/officeart/2005/8/layout/cycle5"/>
    <dgm:cxn modelId="{19BE7991-232E-0B40-8D16-E1765D4761F4}" type="presOf" srcId="{8E54FCB1-7AF6-E14D-B650-0E421E6AFB44}" destId="{D12C55B0-7AE1-754A-909D-B5D1E7900CB2}" srcOrd="0" destOrd="0" presId="urn:microsoft.com/office/officeart/2005/8/layout/cycle5"/>
    <dgm:cxn modelId="{9CFD9B46-3849-2D46-A31D-96390A140040}" srcId="{B13572CA-81B4-EE4E-9AE5-ADCEE1E8BEDD}" destId="{7750CCE7-F4CC-0342-8DE7-89C5B838578A}" srcOrd="1" destOrd="0" parTransId="{EB9C2587-7633-B34D-85A7-A7EDACD376F4}" sibTransId="{1B683AB6-7EEF-AA48-9647-884C64E1B2E1}"/>
    <dgm:cxn modelId="{C91F410A-71F7-9749-8FD5-8EE7BBE2BB74}" srcId="{B13572CA-81B4-EE4E-9AE5-ADCEE1E8BEDD}" destId="{A6F1E602-0B5C-BD40-84ED-7204C9395E16}" srcOrd="0" destOrd="0" parTransId="{56A4694B-2DB2-6842-B73A-33D89352AA3C}" sibTransId="{F1EB3ABD-6198-3D4B-B515-E25B1F8E02B8}"/>
    <dgm:cxn modelId="{26E8BEB1-1C02-8A4F-A7E8-4497FB457689}" type="presOf" srcId="{A6F1E602-0B5C-BD40-84ED-7204C9395E16}" destId="{D39457AB-2A7C-634A-B63F-49D74BD9B10C}" srcOrd="0" destOrd="0" presId="urn:microsoft.com/office/officeart/2005/8/layout/cycle5"/>
    <dgm:cxn modelId="{B66A2D67-C26F-CE49-810D-3BEA7DDFB5EC}" type="presOf" srcId="{F1EB3ABD-6198-3D4B-B515-E25B1F8E02B8}" destId="{E5B55C47-83D7-A044-9935-825F3D837017}" srcOrd="0" destOrd="0" presId="urn:microsoft.com/office/officeart/2005/8/layout/cycle5"/>
    <dgm:cxn modelId="{02143F76-18C0-1B42-BF47-29939C5B6182}" type="presOf" srcId="{1B683AB6-7EEF-AA48-9647-884C64E1B2E1}" destId="{025FCFF6-BCC8-5A4E-B9E5-D52388CBE801}" srcOrd="0" destOrd="0" presId="urn:microsoft.com/office/officeart/2005/8/layout/cycle5"/>
    <dgm:cxn modelId="{EBA145E8-8697-0346-B7B3-75EAA4E2C5FE}" type="presOf" srcId="{B13572CA-81B4-EE4E-9AE5-ADCEE1E8BEDD}" destId="{313E5316-CC05-424D-94F2-97A52091FA82}" srcOrd="0" destOrd="0" presId="urn:microsoft.com/office/officeart/2005/8/layout/cycle5"/>
    <dgm:cxn modelId="{0F577925-C8A2-884A-8226-F1837B3EF586}" type="presParOf" srcId="{313E5316-CC05-424D-94F2-97A52091FA82}" destId="{D39457AB-2A7C-634A-B63F-49D74BD9B10C}" srcOrd="0" destOrd="0" presId="urn:microsoft.com/office/officeart/2005/8/layout/cycle5"/>
    <dgm:cxn modelId="{3425E093-7A3D-C041-9B75-56E7D63AE4CC}" type="presParOf" srcId="{313E5316-CC05-424D-94F2-97A52091FA82}" destId="{A5344EBF-3A0C-4649-8C9D-D3D1A5C26DC0}" srcOrd="1" destOrd="0" presId="urn:microsoft.com/office/officeart/2005/8/layout/cycle5"/>
    <dgm:cxn modelId="{7FF6ED16-FD2B-1A46-ACD7-515BB6E6835B}" type="presParOf" srcId="{313E5316-CC05-424D-94F2-97A52091FA82}" destId="{E5B55C47-83D7-A044-9935-825F3D837017}" srcOrd="2" destOrd="0" presId="urn:microsoft.com/office/officeart/2005/8/layout/cycle5"/>
    <dgm:cxn modelId="{2E75734D-96A8-B048-9DE5-B6C421E52A42}" type="presParOf" srcId="{313E5316-CC05-424D-94F2-97A52091FA82}" destId="{D9A57582-0A8D-3241-8322-F8D5E7A05A1C}" srcOrd="3" destOrd="0" presId="urn:microsoft.com/office/officeart/2005/8/layout/cycle5"/>
    <dgm:cxn modelId="{676FBE37-6634-D141-A0C3-A165A7BDBBA1}" type="presParOf" srcId="{313E5316-CC05-424D-94F2-97A52091FA82}" destId="{93A84241-844E-904C-A861-F528B5C14DAA}" srcOrd="4" destOrd="0" presId="urn:microsoft.com/office/officeart/2005/8/layout/cycle5"/>
    <dgm:cxn modelId="{077B4854-9F7B-364A-AB88-50EAA7388198}" type="presParOf" srcId="{313E5316-CC05-424D-94F2-97A52091FA82}" destId="{025FCFF6-BCC8-5A4E-B9E5-D52388CBE801}" srcOrd="5" destOrd="0" presId="urn:microsoft.com/office/officeart/2005/8/layout/cycle5"/>
    <dgm:cxn modelId="{C3F6B552-76A4-1D47-A6D5-DEA241122AB0}" type="presParOf" srcId="{313E5316-CC05-424D-94F2-97A52091FA82}" destId="{F01784A3-EE24-1145-8CF7-065BCB3F527A}" srcOrd="6" destOrd="0" presId="urn:microsoft.com/office/officeart/2005/8/layout/cycle5"/>
    <dgm:cxn modelId="{E4C72C8B-8BC8-4D40-B507-65EE19937709}" type="presParOf" srcId="{313E5316-CC05-424D-94F2-97A52091FA82}" destId="{AADA2CFC-5729-F04C-AC7F-6996113892D0}" srcOrd="7" destOrd="0" presId="urn:microsoft.com/office/officeart/2005/8/layout/cycle5"/>
    <dgm:cxn modelId="{A8A3A2EC-4254-3C43-BE88-1D59D38643CB}" type="presParOf" srcId="{313E5316-CC05-424D-94F2-97A52091FA82}" destId="{D12C55B0-7AE1-754A-909D-B5D1E7900CB2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3572CA-81B4-EE4E-9AE5-ADCEE1E8BEDD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F1E602-0B5C-BD40-84ED-7204C9395E16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6A4694B-2DB2-6842-B73A-33D89352AA3C}" type="parTrans" cxnId="{C91F410A-71F7-9749-8FD5-8EE7BBE2BB74}">
      <dgm:prSet/>
      <dgm:spPr/>
      <dgm:t>
        <a:bodyPr/>
        <a:lstStyle/>
        <a:p>
          <a:endParaRPr lang="en-US"/>
        </a:p>
      </dgm:t>
    </dgm:pt>
    <dgm:pt modelId="{F1EB3ABD-6198-3D4B-B515-E25B1F8E02B8}" type="sibTrans" cxnId="{C91F410A-71F7-9749-8FD5-8EE7BBE2BB74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7750CCE7-F4CC-0342-8DE7-89C5B838578A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9C2587-7633-B34D-85A7-A7EDACD376F4}" type="parTrans" cxnId="{9CFD9B46-3849-2D46-A31D-96390A140040}">
      <dgm:prSet/>
      <dgm:spPr/>
      <dgm:t>
        <a:bodyPr/>
        <a:lstStyle/>
        <a:p>
          <a:endParaRPr lang="en-US"/>
        </a:p>
      </dgm:t>
    </dgm:pt>
    <dgm:pt modelId="{1B683AB6-7EEF-AA48-9647-884C64E1B2E1}" type="sibTrans" cxnId="{9CFD9B46-3849-2D46-A31D-96390A140040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A217ACA9-5626-7247-A347-9F16CF2A8A22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D756BB5-EEA7-6441-AE00-BA05F72B7C0C}" type="parTrans" cxnId="{11C9C501-482E-4A4A-AD28-64BA49446F6B}">
      <dgm:prSet/>
      <dgm:spPr/>
      <dgm:t>
        <a:bodyPr/>
        <a:lstStyle/>
        <a:p>
          <a:endParaRPr lang="en-US"/>
        </a:p>
      </dgm:t>
    </dgm:pt>
    <dgm:pt modelId="{8E54FCB1-7AF6-E14D-B650-0E421E6AFB44}" type="sibTrans" cxnId="{11C9C501-482E-4A4A-AD28-64BA49446F6B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313E5316-CC05-424D-94F2-97A52091FA82}" type="pres">
      <dgm:prSet presAssocID="{B13572CA-81B4-EE4E-9AE5-ADCEE1E8BE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9457AB-2A7C-634A-B63F-49D74BD9B10C}" type="pres">
      <dgm:prSet presAssocID="{A6F1E602-0B5C-BD40-84ED-7204C9395E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4EBF-3A0C-4649-8C9D-D3D1A5C26DC0}" type="pres">
      <dgm:prSet presAssocID="{A6F1E602-0B5C-BD40-84ED-7204C9395E16}" presName="spNode" presStyleCnt="0"/>
      <dgm:spPr/>
    </dgm:pt>
    <dgm:pt modelId="{E5B55C47-83D7-A044-9935-825F3D837017}" type="pres">
      <dgm:prSet presAssocID="{F1EB3ABD-6198-3D4B-B515-E25B1F8E02B8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9A57582-0A8D-3241-8322-F8D5E7A05A1C}" type="pres">
      <dgm:prSet presAssocID="{7750CCE7-F4CC-0342-8DE7-89C5B83857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4241-844E-904C-A861-F528B5C14DAA}" type="pres">
      <dgm:prSet presAssocID="{7750CCE7-F4CC-0342-8DE7-89C5B838578A}" presName="spNode" presStyleCnt="0"/>
      <dgm:spPr/>
    </dgm:pt>
    <dgm:pt modelId="{025FCFF6-BCC8-5A4E-B9E5-D52388CBE801}" type="pres">
      <dgm:prSet presAssocID="{1B683AB6-7EEF-AA48-9647-884C64E1B2E1}" presName="sibTrans" presStyleLbl="sibTrans1D1" presStyleIdx="1" presStyleCnt="3"/>
      <dgm:spPr/>
      <dgm:t>
        <a:bodyPr/>
        <a:lstStyle/>
        <a:p>
          <a:endParaRPr lang="en-US"/>
        </a:p>
      </dgm:t>
    </dgm:pt>
    <dgm:pt modelId="{F01784A3-EE24-1145-8CF7-065BCB3F527A}" type="pres">
      <dgm:prSet presAssocID="{A217ACA9-5626-7247-A347-9F16CF2A8A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2CFC-5729-F04C-AC7F-6996113892D0}" type="pres">
      <dgm:prSet presAssocID="{A217ACA9-5626-7247-A347-9F16CF2A8A22}" presName="spNode" presStyleCnt="0"/>
      <dgm:spPr/>
    </dgm:pt>
    <dgm:pt modelId="{D12C55B0-7AE1-754A-909D-B5D1E7900CB2}" type="pres">
      <dgm:prSet presAssocID="{8E54FCB1-7AF6-E14D-B650-0E421E6AFB44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2C339239-7A4E-C546-AACE-C3B0DDC269AA}" type="presOf" srcId="{8E54FCB1-7AF6-E14D-B650-0E421E6AFB44}" destId="{D12C55B0-7AE1-754A-909D-B5D1E7900CB2}" srcOrd="0" destOrd="0" presId="urn:microsoft.com/office/officeart/2005/8/layout/cycle5"/>
    <dgm:cxn modelId="{11959C1F-6222-F944-A275-1694A11033BB}" type="presOf" srcId="{F1EB3ABD-6198-3D4B-B515-E25B1F8E02B8}" destId="{E5B55C47-83D7-A044-9935-825F3D837017}" srcOrd="0" destOrd="0" presId="urn:microsoft.com/office/officeart/2005/8/layout/cycle5"/>
    <dgm:cxn modelId="{3B52C0C2-DB6B-B64F-9DD6-D1A50CF43F59}" type="presOf" srcId="{A217ACA9-5626-7247-A347-9F16CF2A8A22}" destId="{F01784A3-EE24-1145-8CF7-065BCB3F527A}" srcOrd="0" destOrd="0" presId="urn:microsoft.com/office/officeart/2005/8/layout/cycle5"/>
    <dgm:cxn modelId="{23280207-4F88-7842-A4DC-5D391D68CF6B}" type="presOf" srcId="{A6F1E602-0B5C-BD40-84ED-7204C9395E16}" destId="{D39457AB-2A7C-634A-B63F-49D74BD9B10C}" srcOrd="0" destOrd="0" presId="urn:microsoft.com/office/officeart/2005/8/layout/cycle5"/>
    <dgm:cxn modelId="{11C9C501-482E-4A4A-AD28-64BA49446F6B}" srcId="{B13572CA-81B4-EE4E-9AE5-ADCEE1E8BEDD}" destId="{A217ACA9-5626-7247-A347-9F16CF2A8A22}" srcOrd="2" destOrd="0" parTransId="{7D756BB5-EEA7-6441-AE00-BA05F72B7C0C}" sibTransId="{8E54FCB1-7AF6-E14D-B650-0E421E6AFB44}"/>
    <dgm:cxn modelId="{A0F7C841-AC1C-2646-94A0-D4641FCB464A}" type="presOf" srcId="{7750CCE7-F4CC-0342-8DE7-89C5B838578A}" destId="{D9A57582-0A8D-3241-8322-F8D5E7A05A1C}" srcOrd="0" destOrd="0" presId="urn:microsoft.com/office/officeart/2005/8/layout/cycle5"/>
    <dgm:cxn modelId="{4E289031-372D-2647-A71B-D5712E2EE915}" type="presOf" srcId="{B13572CA-81B4-EE4E-9AE5-ADCEE1E8BEDD}" destId="{313E5316-CC05-424D-94F2-97A52091FA82}" srcOrd="0" destOrd="0" presId="urn:microsoft.com/office/officeart/2005/8/layout/cycle5"/>
    <dgm:cxn modelId="{C91F410A-71F7-9749-8FD5-8EE7BBE2BB74}" srcId="{B13572CA-81B4-EE4E-9AE5-ADCEE1E8BEDD}" destId="{A6F1E602-0B5C-BD40-84ED-7204C9395E16}" srcOrd="0" destOrd="0" parTransId="{56A4694B-2DB2-6842-B73A-33D89352AA3C}" sibTransId="{F1EB3ABD-6198-3D4B-B515-E25B1F8E02B8}"/>
    <dgm:cxn modelId="{B7CA9356-5470-7F41-A4CC-438CBC00C3D6}" type="presOf" srcId="{1B683AB6-7EEF-AA48-9647-884C64E1B2E1}" destId="{025FCFF6-BCC8-5A4E-B9E5-D52388CBE801}" srcOrd="0" destOrd="0" presId="urn:microsoft.com/office/officeart/2005/8/layout/cycle5"/>
    <dgm:cxn modelId="{9CFD9B46-3849-2D46-A31D-96390A140040}" srcId="{B13572CA-81B4-EE4E-9AE5-ADCEE1E8BEDD}" destId="{7750CCE7-F4CC-0342-8DE7-89C5B838578A}" srcOrd="1" destOrd="0" parTransId="{EB9C2587-7633-B34D-85A7-A7EDACD376F4}" sibTransId="{1B683AB6-7EEF-AA48-9647-884C64E1B2E1}"/>
    <dgm:cxn modelId="{37EFBBCC-7665-C041-A0D1-693AFD32AF40}" type="presParOf" srcId="{313E5316-CC05-424D-94F2-97A52091FA82}" destId="{D39457AB-2A7C-634A-B63F-49D74BD9B10C}" srcOrd="0" destOrd="0" presId="urn:microsoft.com/office/officeart/2005/8/layout/cycle5"/>
    <dgm:cxn modelId="{549FD9E9-0214-034E-BB6C-0C981008D719}" type="presParOf" srcId="{313E5316-CC05-424D-94F2-97A52091FA82}" destId="{A5344EBF-3A0C-4649-8C9D-D3D1A5C26DC0}" srcOrd="1" destOrd="0" presId="urn:microsoft.com/office/officeart/2005/8/layout/cycle5"/>
    <dgm:cxn modelId="{D5E6CA9A-66CB-2241-836B-0C92AB2A844A}" type="presParOf" srcId="{313E5316-CC05-424D-94F2-97A52091FA82}" destId="{E5B55C47-83D7-A044-9935-825F3D837017}" srcOrd="2" destOrd="0" presId="urn:microsoft.com/office/officeart/2005/8/layout/cycle5"/>
    <dgm:cxn modelId="{C0F21638-BEDB-9047-94DE-64DD94B78699}" type="presParOf" srcId="{313E5316-CC05-424D-94F2-97A52091FA82}" destId="{D9A57582-0A8D-3241-8322-F8D5E7A05A1C}" srcOrd="3" destOrd="0" presId="urn:microsoft.com/office/officeart/2005/8/layout/cycle5"/>
    <dgm:cxn modelId="{EC3CF6CE-9770-6D40-95CD-C8549B0346D5}" type="presParOf" srcId="{313E5316-CC05-424D-94F2-97A52091FA82}" destId="{93A84241-844E-904C-A861-F528B5C14DAA}" srcOrd="4" destOrd="0" presId="urn:microsoft.com/office/officeart/2005/8/layout/cycle5"/>
    <dgm:cxn modelId="{2B667569-AEBF-DD47-AA94-CE0B7E168177}" type="presParOf" srcId="{313E5316-CC05-424D-94F2-97A52091FA82}" destId="{025FCFF6-BCC8-5A4E-B9E5-D52388CBE801}" srcOrd="5" destOrd="0" presId="urn:microsoft.com/office/officeart/2005/8/layout/cycle5"/>
    <dgm:cxn modelId="{0B84E1B3-9406-5E45-A009-17FE631C503E}" type="presParOf" srcId="{313E5316-CC05-424D-94F2-97A52091FA82}" destId="{F01784A3-EE24-1145-8CF7-065BCB3F527A}" srcOrd="6" destOrd="0" presId="urn:microsoft.com/office/officeart/2005/8/layout/cycle5"/>
    <dgm:cxn modelId="{434C7E64-C80A-364B-9129-CF41C14BF1DA}" type="presParOf" srcId="{313E5316-CC05-424D-94F2-97A52091FA82}" destId="{AADA2CFC-5729-F04C-AC7F-6996113892D0}" srcOrd="7" destOrd="0" presId="urn:microsoft.com/office/officeart/2005/8/layout/cycle5"/>
    <dgm:cxn modelId="{A82D7D0B-C34E-4049-B87D-94B91EAED3A1}" type="presParOf" srcId="{313E5316-CC05-424D-94F2-97A52091FA82}" destId="{D12C55B0-7AE1-754A-909D-B5D1E7900CB2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3572CA-81B4-EE4E-9AE5-ADCEE1E8BEDD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F1E602-0B5C-BD40-84ED-7204C9395E16}">
      <dgm:prSet phldrT="[Text]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6A4694B-2DB2-6842-B73A-33D89352AA3C}" type="parTrans" cxnId="{C91F410A-71F7-9749-8FD5-8EE7BBE2BB74}">
      <dgm:prSet/>
      <dgm:spPr/>
      <dgm:t>
        <a:bodyPr/>
        <a:lstStyle/>
        <a:p>
          <a:endParaRPr lang="en-US"/>
        </a:p>
      </dgm:t>
    </dgm:pt>
    <dgm:pt modelId="{F1EB3ABD-6198-3D4B-B515-E25B1F8E02B8}" type="sibTrans" cxnId="{C91F410A-71F7-9749-8FD5-8EE7BBE2BB74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7750CCE7-F4CC-0342-8DE7-89C5B838578A}">
      <dgm:prSet phldrT="[Text]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9C2587-7633-B34D-85A7-A7EDACD376F4}" type="parTrans" cxnId="{9CFD9B46-3849-2D46-A31D-96390A140040}">
      <dgm:prSet/>
      <dgm:spPr/>
      <dgm:t>
        <a:bodyPr/>
        <a:lstStyle/>
        <a:p>
          <a:endParaRPr lang="en-US"/>
        </a:p>
      </dgm:t>
    </dgm:pt>
    <dgm:pt modelId="{1B683AB6-7EEF-AA48-9647-884C64E1B2E1}" type="sibTrans" cxnId="{9CFD9B46-3849-2D46-A31D-96390A140040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A217ACA9-5626-7247-A347-9F16CF2A8A22}">
      <dgm:prSet phldrT="[Text]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D756BB5-EEA7-6441-AE00-BA05F72B7C0C}" type="parTrans" cxnId="{11C9C501-482E-4A4A-AD28-64BA49446F6B}">
      <dgm:prSet/>
      <dgm:spPr/>
      <dgm:t>
        <a:bodyPr/>
        <a:lstStyle/>
        <a:p>
          <a:endParaRPr lang="en-US"/>
        </a:p>
      </dgm:t>
    </dgm:pt>
    <dgm:pt modelId="{8E54FCB1-7AF6-E14D-B650-0E421E6AFB44}" type="sibTrans" cxnId="{11C9C501-482E-4A4A-AD28-64BA49446F6B}">
      <dgm:prSet/>
      <dgm:spPr>
        <a:ln>
          <a:solidFill>
            <a:srgbClr val="C90000"/>
          </a:solidFill>
        </a:ln>
      </dgm:spPr>
      <dgm:t>
        <a:bodyPr/>
        <a:lstStyle/>
        <a:p>
          <a:endParaRPr lang="en-US"/>
        </a:p>
      </dgm:t>
    </dgm:pt>
    <dgm:pt modelId="{313E5316-CC05-424D-94F2-97A52091FA82}" type="pres">
      <dgm:prSet presAssocID="{B13572CA-81B4-EE4E-9AE5-ADCEE1E8BE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9457AB-2A7C-634A-B63F-49D74BD9B10C}" type="pres">
      <dgm:prSet presAssocID="{A6F1E602-0B5C-BD40-84ED-7204C9395E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4EBF-3A0C-4649-8C9D-D3D1A5C26DC0}" type="pres">
      <dgm:prSet presAssocID="{A6F1E602-0B5C-BD40-84ED-7204C9395E16}" presName="spNode" presStyleCnt="0"/>
      <dgm:spPr/>
    </dgm:pt>
    <dgm:pt modelId="{E5B55C47-83D7-A044-9935-825F3D837017}" type="pres">
      <dgm:prSet presAssocID="{F1EB3ABD-6198-3D4B-B515-E25B1F8E02B8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9A57582-0A8D-3241-8322-F8D5E7A05A1C}" type="pres">
      <dgm:prSet presAssocID="{7750CCE7-F4CC-0342-8DE7-89C5B83857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4241-844E-904C-A861-F528B5C14DAA}" type="pres">
      <dgm:prSet presAssocID="{7750CCE7-F4CC-0342-8DE7-89C5B838578A}" presName="spNode" presStyleCnt="0"/>
      <dgm:spPr/>
    </dgm:pt>
    <dgm:pt modelId="{025FCFF6-BCC8-5A4E-B9E5-D52388CBE801}" type="pres">
      <dgm:prSet presAssocID="{1B683AB6-7EEF-AA48-9647-884C64E1B2E1}" presName="sibTrans" presStyleLbl="sibTrans1D1" presStyleIdx="1" presStyleCnt="3"/>
      <dgm:spPr/>
      <dgm:t>
        <a:bodyPr/>
        <a:lstStyle/>
        <a:p>
          <a:endParaRPr lang="en-US"/>
        </a:p>
      </dgm:t>
    </dgm:pt>
    <dgm:pt modelId="{F01784A3-EE24-1145-8CF7-065BCB3F527A}" type="pres">
      <dgm:prSet presAssocID="{A217ACA9-5626-7247-A347-9F16CF2A8A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A2CFC-5729-F04C-AC7F-6996113892D0}" type="pres">
      <dgm:prSet presAssocID="{A217ACA9-5626-7247-A347-9F16CF2A8A22}" presName="spNode" presStyleCnt="0"/>
      <dgm:spPr/>
    </dgm:pt>
    <dgm:pt modelId="{D12C55B0-7AE1-754A-909D-B5D1E7900CB2}" type="pres">
      <dgm:prSet presAssocID="{8E54FCB1-7AF6-E14D-B650-0E421E6AFB44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924699A7-A1AA-1141-B9C3-D3631FDC67D1}" type="presOf" srcId="{1B683AB6-7EEF-AA48-9647-884C64E1B2E1}" destId="{025FCFF6-BCC8-5A4E-B9E5-D52388CBE801}" srcOrd="0" destOrd="0" presId="urn:microsoft.com/office/officeart/2005/8/layout/cycle5"/>
    <dgm:cxn modelId="{D9D77938-1463-0644-B8AD-01BC5ECAE536}" type="presOf" srcId="{7750CCE7-F4CC-0342-8DE7-89C5B838578A}" destId="{D9A57582-0A8D-3241-8322-F8D5E7A05A1C}" srcOrd="0" destOrd="0" presId="urn:microsoft.com/office/officeart/2005/8/layout/cycle5"/>
    <dgm:cxn modelId="{37012258-4F50-214F-BA07-674A8E67D795}" type="presOf" srcId="{B13572CA-81B4-EE4E-9AE5-ADCEE1E8BEDD}" destId="{313E5316-CC05-424D-94F2-97A52091FA82}" srcOrd="0" destOrd="0" presId="urn:microsoft.com/office/officeart/2005/8/layout/cycle5"/>
    <dgm:cxn modelId="{11C9C501-482E-4A4A-AD28-64BA49446F6B}" srcId="{B13572CA-81B4-EE4E-9AE5-ADCEE1E8BEDD}" destId="{A217ACA9-5626-7247-A347-9F16CF2A8A22}" srcOrd="2" destOrd="0" parTransId="{7D756BB5-EEA7-6441-AE00-BA05F72B7C0C}" sibTransId="{8E54FCB1-7AF6-E14D-B650-0E421E6AFB44}"/>
    <dgm:cxn modelId="{EE6510D9-FC02-494A-B2AE-F081868261B8}" type="presOf" srcId="{8E54FCB1-7AF6-E14D-B650-0E421E6AFB44}" destId="{D12C55B0-7AE1-754A-909D-B5D1E7900CB2}" srcOrd="0" destOrd="0" presId="urn:microsoft.com/office/officeart/2005/8/layout/cycle5"/>
    <dgm:cxn modelId="{C91F410A-71F7-9749-8FD5-8EE7BBE2BB74}" srcId="{B13572CA-81B4-EE4E-9AE5-ADCEE1E8BEDD}" destId="{A6F1E602-0B5C-BD40-84ED-7204C9395E16}" srcOrd="0" destOrd="0" parTransId="{56A4694B-2DB2-6842-B73A-33D89352AA3C}" sibTransId="{F1EB3ABD-6198-3D4B-B515-E25B1F8E02B8}"/>
    <dgm:cxn modelId="{7060151C-96EC-664C-A976-7E3EF9360A50}" type="presOf" srcId="{A217ACA9-5626-7247-A347-9F16CF2A8A22}" destId="{F01784A3-EE24-1145-8CF7-065BCB3F527A}" srcOrd="0" destOrd="0" presId="urn:microsoft.com/office/officeart/2005/8/layout/cycle5"/>
    <dgm:cxn modelId="{9CFD9B46-3849-2D46-A31D-96390A140040}" srcId="{B13572CA-81B4-EE4E-9AE5-ADCEE1E8BEDD}" destId="{7750CCE7-F4CC-0342-8DE7-89C5B838578A}" srcOrd="1" destOrd="0" parTransId="{EB9C2587-7633-B34D-85A7-A7EDACD376F4}" sibTransId="{1B683AB6-7EEF-AA48-9647-884C64E1B2E1}"/>
    <dgm:cxn modelId="{9E4C0540-46E7-464F-A7A9-173F38C785D3}" type="presOf" srcId="{F1EB3ABD-6198-3D4B-B515-E25B1F8E02B8}" destId="{E5B55C47-83D7-A044-9935-825F3D837017}" srcOrd="0" destOrd="0" presId="urn:microsoft.com/office/officeart/2005/8/layout/cycle5"/>
    <dgm:cxn modelId="{3FDEDD39-57B6-6246-BD1B-EBC155FCAC5C}" type="presOf" srcId="{A6F1E602-0B5C-BD40-84ED-7204C9395E16}" destId="{D39457AB-2A7C-634A-B63F-49D74BD9B10C}" srcOrd="0" destOrd="0" presId="urn:microsoft.com/office/officeart/2005/8/layout/cycle5"/>
    <dgm:cxn modelId="{00F2014F-ACF3-174B-B339-9CE760AEEEF4}" type="presParOf" srcId="{313E5316-CC05-424D-94F2-97A52091FA82}" destId="{D39457AB-2A7C-634A-B63F-49D74BD9B10C}" srcOrd="0" destOrd="0" presId="urn:microsoft.com/office/officeart/2005/8/layout/cycle5"/>
    <dgm:cxn modelId="{A966F60D-C93B-7D48-95E0-C41AE9A097AE}" type="presParOf" srcId="{313E5316-CC05-424D-94F2-97A52091FA82}" destId="{A5344EBF-3A0C-4649-8C9D-D3D1A5C26DC0}" srcOrd="1" destOrd="0" presId="urn:microsoft.com/office/officeart/2005/8/layout/cycle5"/>
    <dgm:cxn modelId="{324EF0A1-9CE1-9449-BBDB-F9BCD2A6DCC9}" type="presParOf" srcId="{313E5316-CC05-424D-94F2-97A52091FA82}" destId="{E5B55C47-83D7-A044-9935-825F3D837017}" srcOrd="2" destOrd="0" presId="urn:microsoft.com/office/officeart/2005/8/layout/cycle5"/>
    <dgm:cxn modelId="{E69FCC22-3743-3944-9B98-D3C7904D9094}" type="presParOf" srcId="{313E5316-CC05-424D-94F2-97A52091FA82}" destId="{D9A57582-0A8D-3241-8322-F8D5E7A05A1C}" srcOrd="3" destOrd="0" presId="urn:microsoft.com/office/officeart/2005/8/layout/cycle5"/>
    <dgm:cxn modelId="{FDFC0E76-D8EA-0144-9E56-3991B5B88B22}" type="presParOf" srcId="{313E5316-CC05-424D-94F2-97A52091FA82}" destId="{93A84241-844E-904C-A861-F528B5C14DAA}" srcOrd="4" destOrd="0" presId="urn:microsoft.com/office/officeart/2005/8/layout/cycle5"/>
    <dgm:cxn modelId="{42E2B815-60A2-6A4D-8B8C-99F9644EF561}" type="presParOf" srcId="{313E5316-CC05-424D-94F2-97A52091FA82}" destId="{025FCFF6-BCC8-5A4E-B9E5-D52388CBE801}" srcOrd="5" destOrd="0" presId="urn:microsoft.com/office/officeart/2005/8/layout/cycle5"/>
    <dgm:cxn modelId="{28E3252A-8BEA-DD49-88FB-5E2F36BC5580}" type="presParOf" srcId="{313E5316-CC05-424D-94F2-97A52091FA82}" destId="{F01784A3-EE24-1145-8CF7-065BCB3F527A}" srcOrd="6" destOrd="0" presId="urn:microsoft.com/office/officeart/2005/8/layout/cycle5"/>
    <dgm:cxn modelId="{87CCA0B6-F996-684A-A93A-600A0FB7C456}" type="presParOf" srcId="{313E5316-CC05-424D-94F2-97A52091FA82}" destId="{AADA2CFC-5729-F04C-AC7F-6996113892D0}" srcOrd="7" destOrd="0" presId="urn:microsoft.com/office/officeart/2005/8/layout/cycle5"/>
    <dgm:cxn modelId="{B73E2877-553C-F147-8A27-B582A8033282}" type="presParOf" srcId="{313E5316-CC05-424D-94F2-97A52091FA82}" destId="{D12C55B0-7AE1-754A-909D-B5D1E7900CB2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457AB-2A7C-634A-B63F-49D74BD9B10C}">
      <dsp:nvSpPr>
        <dsp:cNvPr id="0" name=""/>
        <dsp:cNvSpPr/>
      </dsp:nvSpPr>
      <dsp:spPr>
        <a:xfrm>
          <a:off x="287507" y="112435"/>
          <a:ext cx="382409" cy="24856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99641" y="124569"/>
        <a:ext cx="358141" cy="224297"/>
      </dsp:txXfrm>
    </dsp:sp>
    <dsp:sp modelId="{E5B55C47-83D7-A044-9935-825F3D837017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574362" y="105495"/>
              </a:moveTo>
              <a:arcTo wR="331741" hR="331741" stAng="19020017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7582-0A8D-3241-8322-F8D5E7A05A1C}">
      <dsp:nvSpPr>
        <dsp:cNvPr id="0" name=""/>
        <dsp:cNvSpPr/>
      </dsp:nvSpPr>
      <dsp:spPr>
        <a:xfrm>
          <a:off x="574804" y="610047"/>
          <a:ext cx="382409" cy="24856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86938" y="622181"/>
        <a:ext cx="358141" cy="224297"/>
      </dsp:txXfrm>
    </dsp:sp>
    <dsp:sp modelId="{025FCFF6-BCC8-5A4E-B9E5-D52388CBE801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433635" y="647446"/>
              </a:moveTo>
              <a:arcTo wR="331741" hR="331741" stAng="4326747" swAng="2146505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784A3-EE24-1145-8CF7-065BCB3F527A}">
      <dsp:nvSpPr>
        <dsp:cNvPr id="0" name=""/>
        <dsp:cNvSpPr/>
      </dsp:nvSpPr>
      <dsp:spPr>
        <a:xfrm>
          <a:off x="211" y="610047"/>
          <a:ext cx="382409" cy="24856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12345" y="622181"/>
        <a:ext cx="358141" cy="224297"/>
      </dsp:txXfrm>
    </dsp:sp>
    <dsp:sp modelId="{D12C55B0-7AE1-754A-909D-B5D1E7900CB2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1070" y="305117"/>
              </a:moveTo>
              <a:arcTo wR="331741" hR="331741" stAng="11076194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457AB-2A7C-634A-B63F-49D74BD9B10C}">
      <dsp:nvSpPr>
        <dsp:cNvPr id="0" name=""/>
        <dsp:cNvSpPr/>
      </dsp:nvSpPr>
      <dsp:spPr>
        <a:xfrm>
          <a:off x="287507" y="112435"/>
          <a:ext cx="382409" cy="24856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99641" y="124569"/>
        <a:ext cx="358141" cy="224297"/>
      </dsp:txXfrm>
    </dsp:sp>
    <dsp:sp modelId="{E5B55C47-83D7-A044-9935-825F3D837017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574362" y="105495"/>
              </a:moveTo>
              <a:arcTo wR="331741" hR="331741" stAng="19020017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7582-0A8D-3241-8322-F8D5E7A05A1C}">
      <dsp:nvSpPr>
        <dsp:cNvPr id="0" name=""/>
        <dsp:cNvSpPr/>
      </dsp:nvSpPr>
      <dsp:spPr>
        <a:xfrm>
          <a:off x="574804" y="610047"/>
          <a:ext cx="382409" cy="24856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86938" y="622181"/>
        <a:ext cx="358141" cy="224297"/>
      </dsp:txXfrm>
    </dsp:sp>
    <dsp:sp modelId="{025FCFF6-BCC8-5A4E-B9E5-D52388CBE801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433635" y="647446"/>
              </a:moveTo>
              <a:arcTo wR="331741" hR="331741" stAng="4326747" swAng="2146505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784A3-EE24-1145-8CF7-065BCB3F527A}">
      <dsp:nvSpPr>
        <dsp:cNvPr id="0" name=""/>
        <dsp:cNvSpPr/>
      </dsp:nvSpPr>
      <dsp:spPr>
        <a:xfrm>
          <a:off x="211" y="610047"/>
          <a:ext cx="382409" cy="24856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12345" y="622181"/>
        <a:ext cx="358141" cy="224297"/>
      </dsp:txXfrm>
    </dsp:sp>
    <dsp:sp modelId="{D12C55B0-7AE1-754A-909D-B5D1E7900CB2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1070" y="305117"/>
              </a:moveTo>
              <a:arcTo wR="331741" hR="331741" stAng="11076194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457AB-2A7C-634A-B63F-49D74BD9B10C}">
      <dsp:nvSpPr>
        <dsp:cNvPr id="0" name=""/>
        <dsp:cNvSpPr/>
      </dsp:nvSpPr>
      <dsp:spPr>
        <a:xfrm>
          <a:off x="287507" y="112435"/>
          <a:ext cx="382409" cy="248565"/>
        </a:xfrm>
        <a:prstGeom prst="roundRect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99641" y="124569"/>
        <a:ext cx="358141" cy="224297"/>
      </dsp:txXfrm>
    </dsp:sp>
    <dsp:sp modelId="{E5B55C47-83D7-A044-9935-825F3D837017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574362" y="105495"/>
              </a:moveTo>
              <a:arcTo wR="331741" hR="331741" stAng="19020017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7582-0A8D-3241-8322-F8D5E7A05A1C}">
      <dsp:nvSpPr>
        <dsp:cNvPr id="0" name=""/>
        <dsp:cNvSpPr/>
      </dsp:nvSpPr>
      <dsp:spPr>
        <a:xfrm>
          <a:off x="574804" y="610047"/>
          <a:ext cx="382409" cy="248565"/>
        </a:xfrm>
        <a:prstGeom prst="roundRect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86938" y="622181"/>
        <a:ext cx="358141" cy="224297"/>
      </dsp:txXfrm>
    </dsp:sp>
    <dsp:sp modelId="{025FCFF6-BCC8-5A4E-B9E5-D52388CBE801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433635" y="647446"/>
              </a:moveTo>
              <a:arcTo wR="331741" hR="331741" stAng="4326747" swAng="2146505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784A3-EE24-1145-8CF7-065BCB3F527A}">
      <dsp:nvSpPr>
        <dsp:cNvPr id="0" name=""/>
        <dsp:cNvSpPr/>
      </dsp:nvSpPr>
      <dsp:spPr>
        <a:xfrm>
          <a:off x="211" y="610047"/>
          <a:ext cx="382409" cy="248565"/>
        </a:xfrm>
        <a:prstGeom prst="roundRect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12345" y="622181"/>
        <a:ext cx="358141" cy="224297"/>
      </dsp:txXfrm>
    </dsp:sp>
    <dsp:sp modelId="{D12C55B0-7AE1-754A-909D-B5D1E7900CB2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1070" y="305117"/>
              </a:moveTo>
              <a:arcTo wR="331741" hR="331741" stAng="11076194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457AB-2A7C-634A-B63F-49D74BD9B10C}">
      <dsp:nvSpPr>
        <dsp:cNvPr id="0" name=""/>
        <dsp:cNvSpPr/>
      </dsp:nvSpPr>
      <dsp:spPr>
        <a:xfrm>
          <a:off x="287507" y="112435"/>
          <a:ext cx="382409" cy="248565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99641" y="124569"/>
        <a:ext cx="358141" cy="224297"/>
      </dsp:txXfrm>
    </dsp:sp>
    <dsp:sp modelId="{E5B55C47-83D7-A044-9935-825F3D837017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574362" y="105495"/>
              </a:moveTo>
              <a:arcTo wR="331741" hR="331741" stAng="19020017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7582-0A8D-3241-8322-F8D5E7A05A1C}">
      <dsp:nvSpPr>
        <dsp:cNvPr id="0" name=""/>
        <dsp:cNvSpPr/>
      </dsp:nvSpPr>
      <dsp:spPr>
        <a:xfrm>
          <a:off x="574804" y="610047"/>
          <a:ext cx="382409" cy="248565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86938" y="622181"/>
        <a:ext cx="358141" cy="224297"/>
      </dsp:txXfrm>
    </dsp:sp>
    <dsp:sp modelId="{025FCFF6-BCC8-5A4E-B9E5-D52388CBE801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433635" y="647446"/>
              </a:moveTo>
              <a:arcTo wR="331741" hR="331741" stAng="4326747" swAng="2146505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784A3-EE24-1145-8CF7-065BCB3F527A}">
      <dsp:nvSpPr>
        <dsp:cNvPr id="0" name=""/>
        <dsp:cNvSpPr/>
      </dsp:nvSpPr>
      <dsp:spPr>
        <a:xfrm>
          <a:off x="211" y="610047"/>
          <a:ext cx="382409" cy="248565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12345" y="622181"/>
        <a:ext cx="358141" cy="224297"/>
      </dsp:txXfrm>
    </dsp:sp>
    <dsp:sp modelId="{D12C55B0-7AE1-754A-909D-B5D1E7900CB2}">
      <dsp:nvSpPr>
        <dsp:cNvPr id="0" name=""/>
        <dsp:cNvSpPr/>
      </dsp:nvSpPr>
      <dsp:spPr>
        <a:xfrm>
          <a:off x="146971" y="236718"/>
          <a:ext cx="663482" cy="663482"/>
        </a:xfrm>
        <a:custGeom>
          <a:avLst/>
          <a:gdLst/>
          <a:ahLst/>
          <a:cxnLst/>
          <a:rect l="0" t="0" r="0" b="0"/>
          <a:pathLst>
            <a:path>
              <a:moveTo>
                <a:pt x="1070" y="305117"/>
              </a:moveTo>
              <a:arcTo wR="331741" hR="331741" stAng="11076194" swAng="2303789"/>
            </a:path>
          </a:pathLst>
        </a:custGeom>
        <a:noFill/>
        <a:ln w="9525" cap="flat" cmpd="sng" algn="ctr">
          <a:solidFill>
            <a:srgbClr val="C9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0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9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5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9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2227"/>
            <a:ext cx="8229600" cy="4525963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8190"/>
            <a:ext cx="8229600" cy="542999"/>
          </a:xfrm>
        </p:spPr>
        <p:txBody>
          <a:bodyPr>
            <a:normAutofit/>
          </a:bodyPr>
          <a:lstStyle>
            <a:lvl1pPr algn="ctr">
              <a:defRPr sz="2000" b="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067315"/>
            <a:ext cx="7772400" cy="723370"/>
          </a:xfrm>
        </p:spPr>
        <p:txBody>
          <a:bodyPr anchor="t"/>
          <a:lstStyle>
            <a:lvl1pPr algn="ctr">
              <a:defRPr sz="4000" b="0" cap="none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9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7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6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0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4955-C4BD-F942-890B-92ECAAD1D5D7}" type="datetimeFigureOut">
              <a:rPr lang="en-US" smtClean="0"/>
              <a:t>09/02/15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FFC6D-70B9-7843-883E-2D2A61FD0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7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DEA34955-C4BD-F942-890B-92ECAAD1D5D7}" type="datetimeFigureOut">
              <a:rPr lang="en-US" smtClean="0"/>
              <a:pPr/>
              <a:t>09/02/15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5ACFFC6D-70B9-7843-883E-2D2A61FD02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5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microsoft.com/office/2007/relationships/media" Target="../media/media5.avi"/><Relationship Id="rId10" Type="http://schemas.openxmlformats.org/officeDocument/2006/relationships/video" Target="../media/media5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4.pn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27.jpg"/><Relationship Id="rId8" Type="http://schemas.openxmlformats.org/officeDocument/2006/relationships/image" Target="../media/image28.png"/><Relationship Id="rId9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tiff"/><Relationship Id="rId1" Type="http://schemas.microsoft.com/office/2007/relationships/media" Target="../media/media7.m4v"/><Relationship Id="rId2" Type="http://schemas.openxmlformats.org/officeDocument/2006/relationships/video" Target="../media/media7.m4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0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7308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Artificial Intelligence and</a:t>
            </a:r>
            <a:br>
              <a:rPr lang="en-US" dirty="0" smtClean="0"/>
            </a:br>
            <a:r>
              <a:rPr lang="en-US" dirty="0" smtClean="0"/>
              <a:t>Computer Aided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7138"/>
            <a:ext cx="6400800" cy="1752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S. M. Ali Eslami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smtClean="0"/>
          </a:p>
          <a:p>
            <a:r>
              <a:rPr lang="en-US" sz="1800" smtClean="0"/>
              <a:t>January </a:t>
            </a:r>
            <a:r>
              <a:rPr lang="en-US" sz="1800" dirty="0" smtClean="0"/>
              <a:t>2015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045494"/>
            <a:ext cx="8244000" cy="630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309839"/>
            <a:ext cx="8244000" cy="630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5333" y="483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5964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</a:t>
            </a:r>
            <a:r>
              <a:rPr lang="en-US" dirty="0" err="1" smtClean="0"/>
              <a:t>Khwārizmī</a:t>
            </a:r>
            <a:r>
              <a:rPr lang="en-US" dirty="0" smtClean="0"/>
              <a:t> – </a:t>
            </a:r>
            <a:r>
              <a:rPr lang="ar-sa" dirty="0" smtClean="0"/>
              <a:t>محمد </a:t>
            </a:r>
            <a:r>
              <a:rPr lang="ar-sa" dirty="0"/>
              <a:t>بن موسی </a:t>
            </a:r>
            <a:r>
              <a:rPr lang="ar-sa" dirty="0" smtClean="0"/>
              <a:t>خوارزمی</a:t>
            </a:r>
            <a:r>
              <a:rPr lang="en-GB" dirty="0"/>
              <a:t> (c. 780 – c. </a:t>
            </a:r>
            <a:r>
              <a:rPr lang="en-GB" dirty="0" smtClean="0"/>
              <a:t>850)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83659" r="-83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292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pic>
        <p:nvPicPr>
          <p:cNvPr id="5" name="Content Placeholder 4" descr="2-digit-r-to-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41" r="-86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69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pic>
        <p:nvPicPr>
          <p:cNvPr id="4" name="Content Placeholder 3" descr="Sorting_quicksort_ani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85" r="-19485"/>
          <a:stretch>
            <a:fillRect/>
          </a:stretch>
        </p:blipFill>
        <p:spPr>
          <a:xfrm rot="5400000">
            <a:off x="2017033" y="2458048"/>
            <a:ext cx="5109935" cy="2810267"/>
          </a:xfrm>
        </p:spPr>
      </p:pic>
    </p:spTree>
    <p:extLst>
      <p:ext uri="{BB962C8B-B14F-4D97-AF65-F5344CB8AC3E}">
        <p14:creationId xmlns:p14="http://schemas.microsoft.com/office/powerpoint/2010/main" val="216523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9621" y="4892706"/>
            <a:ext cx="10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Humans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Input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45" y="3454633"/>
            <a:ext cx="1087980" cy="1438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31" y="3454633"/>
            <a:ext cx="1087980" cy="143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843" y="3407600"/>
            <a:ext cx="1416314" cy="14851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Algorithm</a:t>
            </a:r>
            <a:endParaRPr lang="en-US" b="1" dirty="0"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63021580"/>
              </p:ext>
            </p:extLst>
          </p:nvPr>
        </p:nvGraphicFramePr>
        <p:xfrm>
          <a:off x="4104037" y="752832"/>
          <a:ext cx="957425" cy="105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9302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999" y="3669946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Bubble</a:t>
            </a:r>
            <a:endParaRPr lang="en-US" dirty="0">
              <a:latin typeface="Helvetica"/>
            </a:endParaRPr>
          </a:p>
        </p:txBody>
      </p:sp>
      <p:pic>
        <p:nvPicPr>
          <p:cNvPr id="20" name="bubble-so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999" y="2477294"/>
            <a:ext cx="1092200" cy="1092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8008" y="3693312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Selection</a:t>
            </a:r>
            <a:endParaRPr lang="en-US" dirty="0">
              <a:latin typeface="Helvetica"/>
            </a:endParaRPr>
          </a:p>
        </p:txBody>
      </p:sp>
      <p:pic>
        <p:nvPicPr>
          <p:cNvPr id="21" name="selection-sor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68008" y="2477294"/>
            <a:ext cx="1092200" cy="1092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8017" y="3680404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Insertion</a:t>
            </a:r>
            <a:endParaRPr lang="en-US" dirty="0">
              <a:latin typeface="Helvetica"/>
            </a:endParaRPr>
          </a:p>
        </p:txBody>
      </p:sp>
      <p:pic>
        <p:nvPicPr>
          <p:cNvPr id="22" name="insertion-sort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28017" y="2477294"/>
            <a:ext cx="1092200" cy="1092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88026" y="3693312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Shell</a:t>
            </a:r>
            <a:endParaRPr lang="en-US" dirty="0">
              <a:latin typeface="Helvetica"/>
            </a:endParaRPr>
          </a:p>
        </p:txBody>
      </p:sp>
      <p:pic>
        <p:nvPicPr>
          <p:cNvPr id="23" name="shell-sort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88026" y="2477294"/>
            <a:ext cx="1092200" cy="1092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48034" y="3680404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Quick</a:t>
            </a:r>
            <a:endParaRPr lang="en-US" dirty="0">
              <a:latin typeface="Helvetica"/>
            </a:endParaRPr>
          </a:p>
        </p:txBody>
      </p:sp>
      <p:pic>
        <p:nvPicPr>
          <p:cNvPr id="24" name="quick-sort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48034" y="2477294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Nasīr</a:t>
            </a:r>
            <a:r>
              <a:rPr lang="en-US" dirty="0"/>
              <a:t> al-</a:t>
            </a:r>
            <a:r>
              <a:rPr lang="en-US" dirty="0" err="1"/>
              <a:t>Dīn</a:t>
            </a:r>
            <a:r>
              <a:rPr lang="en-US" dirty="0"/>
              <a:t> </a:t>
            </a:r>
            <a:r>
              <a:rPr lang="en-US" dirty="0" err="1" smtClean="0"/>
              <a:t>Tūsī</a:t>
            </a:r>
            <a:r>
              <a:rPr lang="en-US" dirty="0" smtClean="0"/>
              <a:t> – </a:t>
            </a:r>
            <a:r>
              <a:rPr lang="ar-sa" dirty="0"/>
              <a:t>نصیر الدین طوسی‎</a:t>
            </a:r>
            <a:r>
              <a:rPr lang="en-US" dirty="0" smtClean="0"/>
              <a:t> (1201– 1274)</a:t>
            </a:r>
            <a:endParaRPr lang="en-US" dirty="0"/>
          </a:p>
        </p:txBody>
      </p:sp>
      <p:pic>
        <p:nvPicPr>
          <p:cNvPr id="4" name="Content Placeholder 3" descr="Al-Tusi_Nasi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08" r="-829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72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800px-Astrolabe-Persian-18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01" r="-33301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Astrolabe (18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3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631" y="38592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38592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38592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644" y="2862744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Altitude of sun</a:t>
            </a:r>
          </a:p>
          <a:p>
            <a:pPr algn="ctr"/>
            <a:r>
              <a:rPr lang="en-US" dirty="0" smtClean="0">
                <a:latin typeface="Helvetica"/>
              </a:rPr>
              <a:t>Sun’s 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2764" y="3001244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Time of day</a:t>
            </a:r>
          </a:p>
        </p:txBody>
      </p:sp>
      <p:pic>
        <p:nvPicPr>
          <p:cNvPr id="7" name="Picture 6" descr="astrolabe_5-790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2" y="2224316"/>
            <a:ext cx="1213116" cy="16417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857499" y="2925928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2925928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589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Babbage (1791 </a:t>
            </a:r>
            <a:r>
              <a:rPr lang="en-US" dirty="0" smtClean="0"/>
              <a:t>– 1871)</a:t>
            </a:r>
            <a:endParaRPr lang="en-US" dirty="0"/>
          </a:p>
        </p:txBody>
      </p:sp>
      <p:pic>
        <p:nvPicPr>
          <p:cNvPr id="4" name="Content Placeholder 3" descr="Charles_Babbage_-_18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46" r="-69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22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Analytical Engine (1837)</a:t>
            </a:r>
            <a:endParaRPr lang="en-US" dirty="0"/>
          </a:p>
        </p:txBody>
      </p:sp>
      <p:pic>
        <p:nvPicPr>
          <p:cNvPr id="9" name="Content Placeholder 8" descr="102976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33" r="-21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632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061057729"/>
              </p:ext>
            </p:extLst>
          </p:nvPr>
        </p:nvGraphicFramePr>
        <p:xfrm>
          <a:off x="920750" y="1396999"/>
          <a:ext cx="7302500" cy="486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399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017" y="4892706"/>
            <a:ext cx="1801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Programmable</a:t>
            </a:r>
          </a:p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45" y="3454633"/>
            <a:ext cx="1087980" cy="1438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31" y="3454633"/>
            <a:ext cx="1087980" cy="14380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Algorithm</a:t>
            </a:r>
            <a:endParaRPr lang="en-US" b="1" dirty="0"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910208001"/>
              </p:ext>
            </p:extLst>
          </p:nvPr>
        </p:nvGraphicFramePr>
        <p:xfrm>
          <a:off x="4104037" y="752832"/>
          <a:ext cx="957425" cy="105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Content Placeholder 8" descr="1029767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33" r="-21033"/>
          <a:stretch>
            <a:fillRect/>
          </a:stretch>
        </p:blipFill>
        <p:spPr>
          <a:xfrm>
            <a:off x="3488444" y="3575770"/>
            <a:ext cx="2167112" cy="11918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901189"/>
            <a:ext cx="8229600" cy="542999"/>
          </a:xfrm>
        </p:spPr>
        <p:txBody>
          <a:bodyPr/>
          <a:lstStyle/>
          <a:p>
            <a:r>
              <a:rPr lang="en-US" b="1" dirty="0" smtClean="0"/>
              <a:t>Sorting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629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017" y="4892706"/>
            <a:ext cx="1801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Programmable</a:t>
            </a:r>
          </a:p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Algorithm</a:t>
            </a:r>
            <a:endParaRPr lang="en-US" b="1" dirty="0"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162539038"/>
              </p:ext>
            </p:extLst>
          </p:nvPr>
        </p:nvGraphicFramePr>
        <p:xfrm>
          <a:off x="4104037" y="752832"/>
          <a:ext cx="957425" cy="105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263" y="3584082"/>
            <a:ext cx="878773" cy="1232841"/>
          </a:xfrm>
          <a:prstGeom prst="rect">
            <a:avLst/>
          </a:prstGeom>
        </p:spPr>
      </p:pic>
      <p:pic>
        <p:nvPicPr>
          <p:cNvPr id="6" name="Picture 5" descr="inspirational-idea-for-modern-iceland-hous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11" y="3584082"/>
            <a:ext cx="1809092" cy="1193358"/>
          </a:xfrm>
          <a:prstGeom prst="rect">
            <a:avLst/>
          </a:prstGeom>
        </p:spPr>
      </p:pic>
      <p:pic>
        <p:nvPicPr>
          <p:cNvPr id="7" name="Picture 6" descr="325767-apple-macbook-air-13-inch-mid-2013-fron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28" y="3437652"/>
            <a:ext cx="1381945" cy="132164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5901189"/>
            <a:ext cx="8229600" cy="542999"/>
          </a:xfrm>
        </p:spPr>
        <p:txBody>
          <a:bodyPr/>
          <a:lstStyle/>
          <a:p>
            <a:r>
              <a:rPr lang="en-US" b="1" dirty="0" smtClean="0"/>
              <a:t>Rendering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312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017" y="4892706"/>
            <a:ext cx="1801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Programmable</a:t>
            </a:r>
          </a:p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Algorithm</a:t>
            </a:r>
            <a:endParaRPr lang="en-US" b="1" dirty="0"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94552177"/>
              </p:ext>
            </p:extLst>
          </p:nvPr>
        </p:nvGraphicFramePr>
        <p:xfrm>
          <a:off x="4104037" y="752832"/>
          <a:ext cx="957425" cy="105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ibm-cloud-computing-data-cent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98" y="3486641"/>
            <a:ext cx="1465605" cy="1406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4628" y="3935245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“Horse”</a:t>
            </a:r>
            <a:endParaRPr lang="en-US" sz="2400" dirty="0">
              <a:latin typeface="Helvetic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190" y="3549701"/>
            <a:ext cx="1990001" cy="1343005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5901189"/>
            <a:ext cx="8229600" cy="542999"/>
          </a:xfrm>
        </p:spPr>
        <p:txBody>
          <a:bodyPr/>
          <a:lstStyle/>
          <a:p>
            <a:r>
              <a:rPr lang="en-US" b="1" dirty="0" smtClean="0"/>
              <a:t>Search</a:t>
            </a:r>
            <a:endParaRPr lang="en-US" b="1" dirty="0"/>
          </a:p>
        </p:txBody>
      </p:sp>
      <p:pic>
        <p:nvPicPr>
          <p:cNvPr id="20" name="Picture 19" descr="global-communications-icon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"/>
          <a:stretch/>
        </p:blipFill>
        <p:spPr>
          <a:xfrm>
            <a:off x="893543" y="2864948"/>
            <a:ext cx="1274247" cy="9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8191" y="489270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Human</a:t>
            </a:r>
          </a:p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</a:rPr>
              <a:t>Algorithm</a:t>
            </a:r>
            <a:endParaRPr lang="en-US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2544" y="3882658"/>
            <a:ext cx="1279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Helvetica"/>
              </a:rPr>
              <a:t>Horse</a:t>
            </a:r>
            <a:endParaRPr lang="en-US" sz="3200" dirty="0">
              <a:latin typeface="Helvetica"/>
            </a:endParaRPr>
          </a:p>
        </p:txBody>
      </p:sp>
      <p:pic>
        <p:nvPicPr>
          <p:cNvPr id="5" name="Picture 4" descr="b-horse-graceful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5" y="3619688"/>
            <a:ext cx="1524000" cy="1124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7699" y="586337"/>
            <a:ext cx="8122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Helvetica"/>
              </a:rPr>
              <a:t>?</a:t>
            </a:r>
            <a:endParaRPr lang="en-US" sz="8800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901189"/>
            <a:ext cx="8229600" cy="542999"/>
          </a:xfrm>
        </p:spPr>
        <p:txBody>
          <a:bodyPr/>
          <a:lstStyle/>
          <a:p>
            <a:r>
              <a:rPr lang="en-US" b="1" dirty="0" smtClean="0"/>
              <a:t>Image Classification</a:t>
            </a:r>
            <a:endParaRPr lang="en-US" b="1" dirty="0"/>
          </a:p>
        </p:txBody>
      </p:sp>
      <p:pic>
        <p:nvPicPr>
          <p:cNvPr id="13" name="Picture 12" descr="thinking-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16" y="3638844"/>
            <a:ext cx="1301793" cy="11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6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Tasks thought to require intelligence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understanding,</a:t>
            </a:r>
          </a:p>
          <a:p>
            <a:r>
              <a:rPr lang="en-US" dirty="0" smtClean="0"/>
              <a:t>Natural language processing,</a:t>
            </a:r>
          </a:p>
          <a:p>
            <a:r>
              <a:rPr lang="en-US" dirty="0" smtClean="0"/>
              <a:t>Knowledge acquisition,</a:t>
            </a:r>
          </a:p>
          <a:p>
            <a:r>
              <a:rPr lang="en-US" dirty="0" smtClean="0"/>
              <a:t>And many others.</a:t>
            </a:r>
          </a:p>
        </p:txBody>
      </p:sp>
    </p:spTree>
    <p:extLst>
      <p:ext uri="{BB962C8B-B14F-4D97-AF65-F5344CB8AC3E}">
        <p14:creationId xmlns:p14="http://schemas.microsoft.com/office/powerpoint/2010/main" val="8656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7624"/>
            <a:ext cx="8229600" cy="182275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Artificial intelligence </a:t>
            </a:r>
            <a:r>
              <a:rPr lang="en-US" dirty="0" smtClean="0">
                <a:solidFill>
                  <a:srgbClr val="FF0000"/>
                </a:solidFill>
              </a:rPr>
              <a:t>is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the study and design of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intelligent</a:t>
            </a:r>
            <a:r>
              <a:rPr lang="en-US" dirty="0" smtClean="0">
                <a:solidFill>
                  <a:srgbClr val="FF0000"/>
                </a:solidFill>
              </a:rPr>
              <a:t> computers.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Alan Turing (1912 – 1954)</a:t>
            </a:r>
            <a:endParaRPr lang="en-US" dirty="0"/>
          </a:p>
        </p:txBody>
      </p:sp>
      <p:pic>
        <p:nvPicPr>
          <p:cNvPr id="4" name="Content Placeholder 3" descr="8174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13" r="-85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130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ing-test-f630x378-ffffff-C-d8963571-43720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02" y="1445281"/>
            <a:ext cx="6612396" cy="39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8191" y="48927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</a:rPr>
              <a:t>Algorithm</a:t>
            </a:r>
            <a:endParaRPr lang="en-US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2544" y="3882658"/>
            <a:ext cx="1279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Helvetica"/>
              </a:rPr>
              <a:t>Horse</a:t>
            </a:r>
            <a:endParaRPr lang="en-US" sz="3200" dirty="0">
              <a:latin typeface="Helvetica"/>
            </a:endParaRPr>
          </a:p>
        </p:txBody>
      </p:sp>
      <p:pic>
        <p:nvPicPr>
          <p:cNvPr id="5" name="Picture 4" descr="b-horse-graceful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5" y="3619688"/>
            <a:ext cx="1524000" cy="1124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7699" y="586337"/>
            <a:ext cx="8122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Helvetica"/>
              </a:rPr>
              <a:t>?</a:t>
            </a:r>
            <a:endParaRPr lang="en-US" sz="8800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16" name="Picture 15" descr="ibm-cloud-computing-data-ce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98" y="3486641"/>
            <a:ext cx="1465605" cy="14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8191" y="48927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5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543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574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30899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327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</a:rPr>
              <a:t>Algorithm</a:t>
            </a:r>
            <a:endParaRPr lang="en-US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16185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2544" y="3882658"/>
            <a:ext cx="1279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Helvetica"/>
              </a:rPr>
              <a:t>Horse</a:t>
            </a:r>
            <a:endParaRPr lang="en-US" sz="3200" dirty="0">
              <a:latin typeface="Helvetica"/>
            </a:endParaRPr>
          </a:p>
        </p:txBody>
      </p:sp>
      <p:pic>
        <p:nvPicPr>
          <p:cNvPr id="5" name="Picture 4" descr="b-horse-graceful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5" y="3619688"/>
            <a:ext cx="1524000" cy="1124712"/>
          </a:xfrm>
          <a:prstGeom prst="rect">
            <a:avLst/>
          </a:prstGeom>
        </p:spPr>
      </p:pic>
      <p:pic>
        <p:nvPicPr>
          <p:cNvPr id="16" name="Picture 15" descr="ibm-cloud-computing-data-ce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98" y="3486641"/>
            <a:ext cx="1465605" cy="1406065"/>
          </a:xfrm>
          <a:prstGeom prst="rect">
            <a:avLst/>
          </a:prstGeom>
        </p:spPr>
      </p:pic>
      <p:pic>
        <p:nvPicPr>
          <p:cNvPr id="12" name="Picture 11" descr="should-you-put-your-horse-on-loan-51b1ee7f4676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9"/>
          <a:stretch/>
        </p:blipFill>
        <p:spPr>
          <a:xfrm>
            <a:off x="760565" y="959702"/>
            <a:ext cx="1524000" cy="1265630"/>
          </a:xfrm>
          <a:prstGeom prst="rect">
            <a:avLst/>
          </a:prstGeom>
        </p:spPr>
      </p:pic>
      <p:pic>
        <p:nvPicPr>
          <p:cNvPr id="18" name="Picture 17" descr="Cow_female_black_whit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r="10340"/>
          <a:stretch/>
        </p:blipFill>
        <p:spPr>
          <a:xfrm>
            <a:off x="760565" y="2324611"/>
            <a:ext cx="1537530" cy="12950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9401" y="2520304"/>
            <a:ext cx="1005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Helvetica"/>
              </a:rPr>
              <a:t>Cow</a:t>
            </a:r>
            <a:endParaRPr lang="en-US" sz="3200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2545" y="1271224"/>
            <a:ext cx="1279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Helvetica"/>
              </a:rPr>
              <a:t>Horse</a:t>
            </a:r>
            <a:endParaRPr lang="en-US" sz="3200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87699" y="586337"/>
            <a:ext cx="8122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Helvetica"/>
              </a:rPr>
              <a:t>?</a:t>
            </a:r>
            <a:endParaRPr lang="en-US" sz="8800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44515" y="581502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Helvetica"/>
              </a:rPr>
              <a:t>★</a:t>
            </a:r>
          </a:p>
        </p:txBody>
      </p:sp>
    </p:spTree>
    <p:extLst>
      <p:ext uri="{BB962C8B-B14F-4D97-AF65-F5344CB8AC3E}">
        <p14:creationId xmlns:p14="http://schemas.microsoft.com/office/powerpoint/2010/main" val="215921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57501"/>
            <a:ext cx="8229600" cy="542999"/>
          </a:xfrm>
        </p:spPr>
        <p:txBody>
          <a:bodyPr>
            <a:noAutofit/>
          </a:bodyPr>
          <a:lstStyle/>
          <a:p>
            <a:r>
              <a:rPr lang="en-US" sz="4000" dirty="0" smtClean="0"/>
              <a:t>Who am I?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946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nvne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45" b="-2904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838094"/>
            <a:ext cx="8229600" cy="1040191"/>
          </a:xfrm>
        </p:spPr>
        <p:txBody>
          <a:bodyPr>
            <a:normAutofit/>
          </a:bodyPr>
          <a:lstStyle/>
          <a:p>
            <a:r>
              <a:rPr lang="en-US" dirty="0" smtClean="0"/>
              <a:t>Convolutional Neural Networks</a:t>
            </a:r>
            <a:br>
              <a:rPr lang="en-US" dirty="0" smtClean="0"/>
            </a:br>
            <a:r>
              <a:rPr lang="en-US" b="1" dirty="0" smtClean="0"/>
              <a:t>60 million </a:t>
            </a:r>
            <a:r>
              <a:rPr lang="en-US" dirty="0" smtClean="0"/>
              <a:t>parameters – </a:t>
            </a:r>
            <a:r>
              <a:rPr lang="en-US" b="1" dirty="0" smtClean="0"/>
              <a:t>650,000 </a:t>
            </a:r>
            <a:r>
              <a:rPr lang="en-US" dirty="0" smtClean="0"/>
              <a:t>neurons – </a:t>
            </a:r>
            <a:r>
              <a:rPr lang="en-US" b="1" dirty="0" smtClean="0"/>
              <a:t>6 days </a:t>
            </a:r>
            <a:r>
              <a:rPr lang="en-US" dirty="0" smtClean="0"/>
              <a:t>of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9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machine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2639450"/>
            <a:ext cx="6245476" cy="15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3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machine learning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2492" y="4851400"/>
            <a:ext cx="203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Face recognition</a:t>
            </a:r>
            <a:endParaRPr lang="en-US" b="1" dirty="0">
              <a:latin typeface="Helvetica"/>
            </a:endParaRPr>
          </a:p>
        </p:txBody>
      </p:sp>
      <p:pic>
        <p:nvPicPr>
          <p:cNvPr id="6" name="Picture 5" descr="Motorola-ATRIX-4G-ATT-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90" y="2124903"/>
            <a:ext cx="4731421" cy="26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2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machine learning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15012" y="4851400"/>
            <a:ext cx="232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Speech recognition</a:t>
            </a:r>
            <a:endParaRPr lang="en-US" b="1" dirty="0">
              <a:latin typeface="Helvetica"/>
            </a:endParaRPr>
          </a:p>
        </p:txBody>
      </p:sp>
      <p:pic>
        <p:nvPicPr>
          <p:cNvPr id="4" name="Picture 3" descr="xmobile-speech-recognition-technology-google-voice-app.jpg.pagespeed.ic.c0iJ1jHa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61" y="2158220"/>
            <a:ext cx="3816679" cy="25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5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machine learning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6751" y="4851400"/>
            <a:ext cx="258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Autonomous vehicles</a:t>
            </a:r>
            <a:endParaRPr lang="en-US" b="1" dirty="0">
              <a:latin typeface="Helvetica"/>
            </a:endParaRPr>
          </a:p>
        </p:txBody>
      </p:sp>
      <p:pic>
        <p:nvPicPr>
          <p:cNvPr id="3" name="Picture 2" descr="autonomous_car_licens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03" y="2138468"/>
            <a:ext cx="3920195" cy="25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3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 of machine learning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39299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Machine perception</a:t>
            </a:r>
          </a:p>
          <a:p>
            <a:r>
              <a:rPr lang="en-US" dirty="0"/>
              <a:t>Computer vision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Search engines</a:t>
            </a:r>
          </a:p>
          <a:p>
            <a:r>
              <a:rPr lang="en-US" dirty="0"/>
              <a:t>Medical diagnosis</a:t>
            </a:r>
          </a:p>
          <a:p>
            <a:r>
              <a:rPr lang="en-US" dirty="0"/>
              <a:t>Bioinformatics</a:t>
            </a:r>
          </a:p>
          <a:p>
            <a:r>
              <a:rPr lang="en-US" dirty="0"/>
              <a:t>Brain-machine interfaces</a:t>
            </a:r>
          </a:p>
          <a:p>
            <a:r>
              <a:rPr lang="en-US" dirty="0" err="1"/>
              <a:t>Cheminformatics</a:t>
            </a:r>
            <a:endParaRPr lang="en-US" dirty="0"/>
          </a:p>
          <a:p>
            <a:r>
              <a:rPr lang="en-US" dirty="0"/>
              <a:t>Detecting credit card fraud</a:t>
            </a:r>
          </a:p>
          <a:p>
            <a:r>
              <a:rPr lang="en-US" dirty="0"/>
              <a:t>Stock market analysis</a:t>
            </a:r>
          </a:p>
          <a:p>
            <a:r>
              <a:rPr lang="en-US" dirty="0"/>
              <a:t>Classifying DNA </a:t>
            </a:r>
            <a:r>
              <a:rPr lang="en-US" dirty="0" smtClean="0"/>
              <a:t>sequences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44570" y="1600200"/>
            <a:ext cx="40422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Handwriting </a:t>
            </a:r>
            <a:r>
              <a:rPr lang="en-US" dirty="0"/>
              <a:t>recognition</a:t>
            </a:r>
          </a:p>
          <a:p>
            <a:r>
              <a:rPr lang="en-US" dirty="0"/>
              <a:t>Software engineering</a:t>
            </a:r>
          </a:p>
          <a:p>
            <a:r>
              <a:rPr lang="en-US" dirty="0"/>
              <a:t>Adaptive websites</a:t>
            </a:r>
          </a:p>
          <a:p>
            <a:r>
              <a:rPr lang="en-US" dirty="0"/>
              <a:t>Robot locomotion</a:t>
            </a:r>
          </a:p>
          <a:p>
            <a:r>
              <a:rPr lang="en-US" dirty="0"/>
              <a:t>Computational advertising</a:t>
            </a:r>
          </a:p>
          <a:p>
            <a:r>
              <a:rPr lang="en-US" dirty="0"/>
              <a:t>Computational finance</a:t>
            </a:r>
          </a:p>
          <a:p>
            <a:r>
              <a:rPr lang="en-US" dirty="0"/>
              <a:t>Structural health monitoring</a:t>
            </a:r>
          </a:p>
          <a:p>
            <a:r>
              <a:rPr lang="en-US" dirty="0"/>
              <a:t>Sentiment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Affective </a:t>
            </a:r>
            <a:r>
              <a:rPr lang="en-US" dirty="0"/>
              <a:t>computing</a:t>
            </a:r>
          </a:p>
          <a:p>
            <a:r>
              <a:rPr lang="en-US" dirty="0"/>
              <a:t>Information retrieval</a:t>
            </a:r>
          </a:p>
          <a:p>
            <a:r>
              <a:rPr lang="en-US" dirty="0"/>
              <a:t>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98926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9334" y="489270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Human</a:t>
            </a:r>
          </a:p>
          <a:p>
            <a:pPr algn="ctr"/>
            <a:r>
              <a:rPr lang="en-US" b="1" dirty="0" smtClean="0">
                <a:latin typeface="Helvetica"/>
              </a:rPr>
              <a:t>Computer</a:t>
            </a:r>
            <a:endParaRPr lang="en-US" b="1" dirty="0">
              <a:latin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6102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2686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48642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822042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29470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</a:rPr>
              <a:t>Algorithm</a:t>
            </a:r>
            <a:endParaRPr lang="en-US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207328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8842" y="586337"/>
            <a:ext cx="8122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Helvetica"/>
              </a:rPr>
              <a:t>?</a:t>
            </a:r>
            <a:endParaRPr lang="en-US" sz="8800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7" name="Picture 6" descr="assad_pint_paint_bucke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2"/>
          <a:stretch/>
        </p:blipFill>
        <p:spPr>
          <a:xfrm>
            <a:off x="627098" y="3486641"/>
            <a:ext cx="1592873" cy="1406065"/>
          </a:xfrm>
          <a:prstGeom prst="rect">
            <a:avLst/>
          </a:prstGeom>
        </p:spPr>
      </p:pic>
      <p:pic>
        <p:nvPicPr>
          <p:cNvPr id="10" name="Picture 9" descr="salvador-dal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52" y="3480961"/>
            <a:ext cx="1140867" cy="1411745"/>
          </a:xfrm>
          <a:prstGeom prst="rect">
            <a:avLst/>
          </a:prstGeom>
        </p:spPr>
      </p:pic>
      <p:pic>
        <p:nvPicPr>
          <p:cNvPr id="12" name="Picture 11" descr="salvador_dali_szerint-001_965468_696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91" y="3480961"/>
            <a:ext cx="1882328" cy="14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5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</a:t>
            </a:r>
            <a:r>
              <a:rPr lang="en-US" dirty="0" smtClean="0">
                <a:solidFill>
                  <a:srgbClr val="FFFFFF"/>
                </a:solidFill>
              </a:rPr>
              <a:t>hat is modern AI composed of?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7810"/>
            <a:ext cx="8229600" cy="53883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50" dirty="0"/>
              <a:t>Artificial neural </a:t>
            </a:r>
            <a:r>
              <a:rPr lang="en-US" sz="2250" dirty="0" smtClean="0"/>
              <a:t>networks, Back-propagation</a:t>
            </a:r>
            <a:r>
              <a:rPr lang="en-US" sz="2250" dirty="0"/>
              <a:t>, </a:t>
            </a:r>
            <a:r>
              <a:rPr lang="en-US" sz="2250" dirty="0" smtClean="0"/>
              <a:t>Auto-encoders, </a:t>
            </a:r>
            <a:r>
              <a:rPr lang="en-US" sz="2250" dirty="0"/>
              <a:t>Hopfield </a:t>
            </a:r>
            <a:r>
              <a:rPr lang="en-US" sz="2250" dirty="0" smtClean="0"/>
              <a:t>networks, </a:t>
            </a:r>
            <a:r>
              <a:rPr lang="en-US" sz="2250" dirty="0"/>
              <a:t>Boltzmann machines, Restricted Boltzmann </a:t>
            </a:r>
            <a:r>
              <a:rPr lang="en-US" sz="2250" dirty="0" smtClean="0"/>
              <a:t>machines</a:t>
            </a:r>
            <a:r>
              <a:rPr lang="en-US" sz="2250" dirty="0"/>
              <a:t>, Spiking neural networks, Bayesian statistics, Bayesian </a:t>
            </a:r>
            <a:r>
              <a:rPr lang="en-US" sz="2250" dirty="0" smtClean="0"/>
              <a:t>networks, </a:t>
            </a:r>
            <a:r>
              <a:rPr lang="en-US" sz="2250" dirty="0"/>
              <a:t>Bayesian knowledge </a:t>
            </a:r>
            <a:r>
              <a:rPr lang="en-US" sz="2250" dirty="0" smtClean="0"/>
              <a:t>bases, </a:t>
            </a:r>
            <a:r>
              <a:rPr lang="en-US" sz="2250" dirty="0"/>
              <a:t>Decision trees, Inductive logic programming, Gaussian process regression, Gene expression programming, Learning Automata, Learning Vector Quantization, Logistic </a:t>
            </a:r>
            <a:r>
              <a:rPr lang="en-US" sz="2250" dirty="0" smtClean="0"/>
              <a:t>model trees, </a:t>
            </a:r>
            <a:r>
              <a:rPr lang="en-US" sz="2250" dirty="0"/>
              <a:t>Instance-based learning, Nearest </a:t>
            </a:r>
            <a:r>
              <a:rPr lang="en-US" sz="2250" dirty="0" smtClean="0"/>
              <a:t>neighbors, </a:t>
            </a:r>
            <a:r>
              <a:rPr lang="en-US" sz="2250" dirty="0"/>
              <a:t>Analogical modeling, Symbolic machine learning algorithms, Support vector machines, Random </a:t>
            </a:r>
            <a:r>
              <a:rPr lang="en-US" sz="2250" dirty="0" smtClean="0"/>
              <a:t>forests</a:t>
            </a:r>
            <a:r>
              <a:rPr lang="en-US" sz="2250" dirty="0"/>
              <a:t>, Ensembles of classifiers, Bootstrap </a:t>
            </a:r>
            <a:r>
              <a:rPr lang="en-US" sz="2250" dirty="0" smtClean="0"/>
              <a:t>aggregating, Boosting, </a:t>
            </a:r>
            <a:r>
              <a:rPr lang="en-US" sz="2250" dirty="0"/>
              <a:t>Ordinal classification, Conditional </a:t>
            </a:r>
            <a:r>
              <a:rPr lang="en-US" sz="2250" dirty="0" smtClean="0"/>
              <a:t>random fields, </a:t>
            </a:r>
            <a:r>
              <a:rPr lang="en-US" sz="2250" dirty="0"/>
              <a:t>Linear classifiers, Fisher's linear discriminant, Logistic regression, Multinomial logistic regression, Naive Bayes </a:t>
            </a:r>
            <a:r>
              <a:rPr lang="en-US" sz="2250" dirty="0" smtClean="0"/>
              <a:t>classifiers, </a:t>
            </a:r>
            <a:r>
              <a:rPr lang="en-US" sz="2250" dirty="0" err="1" smtClean="0"/>
              <a:t>Perceptrons</a:t>
            </a:r>
            <a:r>
              <a:rPr lang="en-US" sz="2250" dirty="0" smtClean="0"/>
              <a:t>, </a:t>
            </a:r>
            <a:r>
              <a:rPr lang="en-US" sz="2250" dirty="0"/>
              <a:t>Support vector machines, </a:t>
            </a:r>
            <a:r>
              <a:rPr lang="en-US" sz="2250" dirty="0" smtClean="0"/>
              <a:t>k</a:t>
            </a:r>
            <a:r>
              <a:rPr lang="en-US" sz="2250" dirty="0"/>
              <a:t>-nearest </a:t>
            </a:r>
            <a:r>
              <a:rPr lang="en-US" sz="2250" dirty="0" smtClean="0"/>
              <a:t>neighbors, Boosting</a:t>
            </a:r>
            <a:endParaRPr lang="en-US" sz="2250" dirty="0"/>
          </a:p>
        </p:txBody>
      </p:sp>
      <p:sp>
        <p:nvSpPr>
          <p:cNvPr id="4" name="Rectangle 3"/>
          <p:cNvSpPr/>
          <p:nvPr/>
        </p:nvSpPr>
        <p:spPr>
          <a:xfrm>
            <a:off x="457200" y="471714"/>
            <a:ext cx="8229600" cy="598714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07373" y="2644170"/>
            <a:ext cx="4129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1. Optimization</a:t>
            </a:r>
          </a:p>
          <a:p>
            <a:r>
              <a:rPr lang="en-US" sz="4800" b="1" dirty="0" smtClean="0"/>
              <a:t>2. Sampling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2122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4" name="Picture 3" descr="Gradient_ascent_(contour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3363"/>
            <a:ext cx="3538628" cy="3519237"/>
          </a:xfrm>
          <a:prstGeom prst="rect">
            <a:avLst/>
          </a:prstGeom>
        </p:spPr>
      </p:pic>
      <p:pic>
        <p:nvPicPr>
          <p:cNvPr id="5" name="Picture 4" descr="Gradient_ascent_(surface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3" y="1813363"/>
            <a:ext cx="4714877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57501"/>
            <a:ext cx="8229600" cy="542999"/>
          </a:xfrm>
        </p:spPr>
        <p:txBody>
          <a:bodyPr>
            <a:noAutofit/>
          </a:bodyPr>
          <a:lstStyle/>
          <a:p>
            <a:r>
              <a:rPr lang="en-US" sz="4000" dirty="0"/>
              <a:t>“The development of full AI could spell the end of the human race.”</a:t>
            </a:r>
          </a:p>
        </p:txBody>
      </p:sp>
    </p:spTree>
    <p:extLst>
      <p:ext uri="{BB962C8B-B14F-4D97-AF65-F5344CB8AC3E}">
        <p14:creationId xmlns:p14="http://schemas.microsoft.com/office/powerpoint/2010/main" val="386162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Supasorn</a:t>
            </a:r>
            <a:r>
              <a:rPr lang="en-US" dirty="0"/>
              <a:t> </a:t>
            </a:r>
            <a:r>
              <a:rPr lang="en-US" dirty="0" err="1" smtClean="0"/>
              <a:t>Suwajanakorn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/>
              <a:t> </a:t>
            </a:r>
            <a:r>
              <a:rPr lang="en-US" dirty="0" smtClean="0"/>
              <a:t>(2014)</a:t>
            </a:r>
            <a:endParaRPr lang="en-US" dirty="0"/>
          </a:p>
        </p:txBody>
      </p:sp>
      <p:pic>
        <p:nvPicPr>
          <p:cNvPr id="3" name="Total Moving Face Reconstruction ECCV 201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83185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52252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pic>
        <p:nvPicPr>
          <p:cNvPr id="4" name="Content Placeholder 3" descr="MAL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244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draw shapes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08286"/>
            <a:ext cx="8229600" cy="151787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Learn a model via </a:t>
            </a:r>
            <a:r>
              <a:rPr lang="en-US" sz="2400" dirty="0" smtClean="0">
                <a:solidFill>
                  <a:srgbClr val="FF0000"/>
                </a:solidFill>
              </a:rPr>
              <a:t>optimization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Visualize model via </a:t>
            </a:r>
            <a:r>
              <a:rPr lang="en-US" sz="2400" dirty="0" smtClean="0">
                <a:solidFill>
                  <a:srgbClr val="FF0000"/>
                </a:solidFill>
              </a:rPr>
              <a:t>sampling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36"/>
          <a:stretch/>
        </p:blipFill>
        <p:spPr>
          <a:xfrm>
            <a:off x="523874" y="1691744"/>
            <a:ext cx="8096250" cy="215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6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draw shapes</a:t>
            </a:r>
            <a:endParaRPr lang="en-US" dirty="0"/>
          </a:p>
        </p:txBody>
      </p:sp>
      <p:pic>
        <p:nvPicPr>
          <p:cNvPr id="4" name="cvpr_12_eslami_sbm_talk_video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8187" r="-1818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draw shapes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12 million </a:t>
            </a:r>
            <a:r>
              <a:rPr lang="en-US" dirty="0" smtClean="0"/>
              <a:t>parameters</a:t>
            </a:r>
          </a:p>
          <a:p>
            <a:r>
              <a:rPr lang="en-US" b="1" dirty="0" smtClean="0"/>
              <a:t>4 hours </a:t>
            </a:r>
            <a:r>
              <a:rPr lang="en-US" dirty="0" smtClean="0"/>
              <a:t>to train</a:t>
            </a:r>
          </a:p>
          <a:p>
            <a:r>
              <a:rPr lang="en-US" dirty="0" smtClean="0"/>
              <a:t>State-of-the-art </a:t>
            </a:r>
            <a:r>
              <a:rPr lang="en-US" b="1" dirty="0" smtClean="0"/>
              <a:t>realism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i="1" dirty="0"/>
              <a:t>The Shape Boltzmann Machine: a Strong Model of Object Shape</a:t>
            </a:r>
          </a:p>
          <a:p>
            <a:pPr marL="0" indent="0">
              <a:buNone/>
            </a:pPr>
            <a:r>
              <a:rPr lang="en-US" sz="2000" dirty="0"/>
              <a:t>S. M. Ali </a:t>
            </a:r>
            <a:r>
              <a:rPr lang="en-US" sz="2000" dirty="0" smtClean="0"/>
              <a:t>Eslami, </a:t>
            </a:r>
            <a:r>
              <a:rPr lang="en-US" sz="2000" dirty="0"/>
              <a:t>Nicolas </a:t>
            </a:r>
            <a:r>
              <a:rPr lang="en-US" sz="2000" dirty="0" smtClean="0"/>
              <a:t>Heess, </a:t>
            </a:r>
            <a:r>
              <a:rPr lang="en-US" sz="2000" dirty="0"/>
              <a:t>Christopher K. I. </a:t>
            </a:r>
            <a:r>
              <a:rPr lang="en-US" sz="2000" dirty="0" smtClean="0"/>
              <a:t>Williams, </a:t>
            </a:r>
            <a:r>
              <a:rPr lang="en-US" sz="2000" dirty="0"/>
              <a:t>John </a:t>
            </a:r>
            <a:r>
              <a:rPr lang="en-US" sz="2000" dirty="0" smtClean="0"/>
              <a:t>Winn</a:t>
            </a:r>
          </a:p>
          <a:p>
            <a:pPr marL="0" indent="0">
              <a:buNone/>
            </a:pPr>
            <a:r>
              <a:rPr lang="en-US" sz="2000" dirty="0"/>
              <a:t>International Journal of Computer </a:t>
            </a:r>
            <a:r>
              <a:rPr lang="en-US" sz="2000" dirty="0" smtClean="0"/>
              <a:t>Vision, Springer (2013)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751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can AI be useful for design?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Industrialized variation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4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TheGreenEyl</a:t>
            </a:r>
            <a:r>
              <a:rPr lang="en-US" dirty="0"/>
              <a:t> </a:t>
            </a:r>
            <a:r>
              <a:rPr lang="en-US" dirty="0" smtClean="0"/>
              <a:t>(2011)</a:t>
            </a:r>
            <a:endParaRPr lang="en-US" dirty="0"/>
          </a:p>
        </p:txBody>
      </p:sp>
      <p:pic>
        <p:nvPicPr>
          <p:cNvPr id="8" name="MIT Media Lab Identity 2011-S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83185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6682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0-11-02__13-29-50Image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85" r="-584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Gregg Lynn (2003)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3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6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tephen-Hawking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58190"/>
            <a:ext cx="8229600" cy="1028096"/>
          </a:xfrm>
        </p:spPr>
        <p:txBody>
          <a:bodyPr>
            <a:normAutofit/>
          </a:bodyPr>
          <a:lstStyle/>
          <a:p>
            <a:r>
              <a:rPr lang="en-US" dirty="0"/>
              <a:t>“The development of full </a:t>
            </a:r>
            <a:r>
              <a:rPr lang="en-US" dirty="0" smtClean="0"/>
              <a:t>AI could </a:t>
            </a:r>
            <a:r>
              <a:rPr lang="en-US" dirty="0"/>
              <a:t>spell the end of the human </a:t>
            </a:r>
            <a:r>
              <a:rPr lang="en-US" dirty="0" smtClean="0"/>
              <a:t>race.”</a:t>
            </a:r>
            <a:br>
              <a:rPr lang="en-US" dirty="0" smtClean="0"/>
            </a:br>
            <a:r>
              <a:rPr lang="en-US" dirty="0" smtClean="0"/>
              <a:t>Stephen Hawking,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6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 </a:t>
            </a:r>
            <a:r>
              <a:rPr lang="en-US" dirty="0" err="1" smtClean="0"/>
              <a:t>Cuttance</a:t>
            </a:r>
            <a:r>
              <a:rPr lang="en-US" dirty="0"/>
              <a:t> </a:t>
            </a:r>
            <a:r>
              <a:rPr lang="en-US" dirty="0" smtClean="0"/>
              <a:t>(2012)</a:t>
            </a:r>
            <a:endParaRPr lang="en-US" dirty="0"/>
          </a:p>
        </p:txBody>
      </p:sp>
      <p:pic>
        <p:nvPicPr>
          <p:cNvPr id="5" name="Content Placeholder 4" descr="FACETURE-vases-grou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7" r="-258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Automated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9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Jeremy </a:t>
            </a:r>
            <a:r>
              <a:rPr lang="en-US" dirty="0" err="1" smtClean="0"/>
              <a:t>Michalek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(2002)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24" y="881232"/>
            <a:ext cx="3080017" cy="4258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75" y="756190"/>
            <a:ext cx="2828523" cy="446798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479471" y="2737815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8031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phaComplex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11" r="-4031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Pirouz</a:t>
            </a:r>
            <a:r>
              <a:rPr lang="en-US" dirty="0" smtClean="0"/>
              <a:t> </a:t>
            </a:r>
            <a:r>
              <a:rPr lang="en-US" dirty="0" err="1" smtClean="0"/>
              <a:t>Nourian</a:t>
            </a:r>
            <a:r>
              <a:rPr lang="en-US" dirty="0" smtClean="0"/>
              <a:t> and </a:t>
            </a:r>
            <a:r>
              <a:rPr lang="en-US" dirty="0" err="1" smtClean="0"/>
              <a:t>Samaneh</a:t>
            </a:r>
            <a:r>
              <a:rPr lang="en-US" dirty="0" smtClean="0"/>
              <a:t> </a:t>
            </a:r>
            <a:r>
              <a:rPr lang="en-US" dirty="0" err="1" smtClean="0"/>
              <a:t>Rezvani</a:t>
            </a:r>
            <a:r>
              <a:rPr lang="en-US" dirty="0" smtClean="0"/>
              <a:t>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4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Style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6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mpetition-im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264" r="-922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Yarin</a:t>
            </a:r>
            <a:r>
              <a:rPr lang="en-US" dirty="0"/>
              <a:t> </a:t>
            </a:r>
            <a:r>
              <a:rPr lang="en-US" dirty="0" smtClean="0"/>
              <a:t>Gal (2014) </a:t>
            </a:r>
            <a:r>
              <a:rPr lang="en-US" dirty="0" smtClean="0">
                <a:latin typeface="Lucida Console"/>
                <a:cs typeface="Lucida Console"/>
              </a:rPr>
              <a:t>extrapolated</a:t>
            </a:r>
            <a:r>
              <a:rPr lang="en-US" dirty="0">
                <a:latin typeface="Lucida Console"/>
                <a:cs typeface="Lucida Console"/>
              </a:rPr>
              <a:t>-</a:t>
            </a:r>
            <a:r>
              <a:rPr lang="en-US" dirty="0" err="1" smtClean="0">
                <a:latin typeface="Lucida Console"/>
                <a:cs typeface="Lucida Console"/>
              </a:rPr>
              <a:t>art.com</a:t>
            </a:r>
            <a:endParaRPr lang="en-US" dirty="0"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18666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484887"/>
            <a:ext cx="8312727" cy="5887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484887"/>
            <a:ext cx="8312727" cy="58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5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484887"/>
            <a:ext cx="8312727" cy="588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484887"/>
            <a:ext cx="8312727" cy="58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484887"/>
            <a:ext cx="8312727" cy="5887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484887"/>
            <a:ext cx="8312727" cy="58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History of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4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58190"/>
            <a:ext cx="8229600" cy="1003905"/>
          </a:xfrm>
        </p:spPr>
        <p:txBody>
          <a:bodyPr>
            <a:normAutofit/>
          </a:bodyPr>
          <a:lstStyle/>
          <a:p>
            <a:r>
              <a:rPr lang="en-US" dirty="0" smtClean="0"/>
              <a:t>“Machine </a:t>
            </a:r>
            <a:r>
              <a:rPr lang="en-US" dirty="0"/>
              <a:t>learning </a:t>
            </a:r>
            <a:r>
              <a:rPr lang="en-US" dirty="0" smtClean="0"/>
              <a:t>will </a:t>
            </a:r>
            <a:r>
              <a:rPr lang="en-US" dirty="0"/>
              <a:t>be the driver of the next big wave </a:t>
            </a:r>
            <a:r>
              <a:rPr lang="en-US" dirty="0" smtClean="0"/>
              <a:t>of innovation”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James </a:t>
            </a:r>
            <a:r>
              <a:rPr lang="en-US" dirty="0" err="1" smtClean="0"/>
              <a:t>Manyika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</a:t>
            </a:r>
            <a:r>
              <a:rPr lang="en-US" dirty="0"/>
              <a:t>McKinsey Global </a:t>
            </a:r>
            <a:r>
              <a:rPr lang="en-US" dirty="0" smtClean="0"/>
              <a:t>Institute, 2011</a:t>
            </a:r>
            <a:endParaRPr lang="en-US" dirty="0"/>
          </a:p>
        </p:txBody>
      </p:sp>
      <p:pic>
        <p:nvPicPr>
          <p:cNvPr id="8" name="Content Placeholder 7" descr="James+Manyika+International+New+York+Times+2PbOXZ6XdQ6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380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382" r="-2138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Babak</a:t>
            </a:r>
            <a:r>
              <a:rPr lang="en-US" dirty="0" smtClean="0"/>
              <a:t> </a:t>
            </a:r>
            <a:r>
              <a:rPr lang="en-US" dirty="0" err="1" smtClean="0"/>
              <a:t>Saleh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4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2572" y="5173524"/>
            <a:ext cx="226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Frederic </a:t>
            </a:r>
            <a:r>
              <a:rPr lang="en-US" dirty="0" err="1" smtClean="0"/>
              <a:t>Bazille</a:t>
            </a:r>
            <a:r>
              <a:rPr lang="en-US" dirty="0" smtClean="0"/>
              <a:t> (1870)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40399" y="5182417"/>
            <a:ext cx="249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Norman Rockwell (1950)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12700" b="-12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33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6772" b="-1677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342572" y="5173524"/>
            <a:ext cx="249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Vincent van Gogh (1890)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58114" y="5182417"/>
            <a:ext cx="177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Joan </a:t>
            </a:r>
            <a:r>
              <a:rPr lang="en-US" dirty="0" err="1" smtClean="0"/>
              <a:t>Miro</a:t>
            </a:r>
            <a:r>
              <a:rPr lang="en-US" dirty="0" smtClean="0"/>
              <a:t> (1922)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5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 Human-in-the-loop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9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Lucida Console"/>
                <a:cs typeface="Lucida Console"/>
              </a:rPr>
              <a:t>digitalbottles.com</a:t>
            </a:r>
            <a:r>
              <a:rPr lang="en-US" dirty="0">
                <a:latin typeface="Lucida Console"/>
                <a:cs typeface="Lucida Console"/>
              </a:rPr>
              <a:t>, </a:t>
            </a:r>
            <a:r>
              <a:rPr lang="en-US" dirty="0" err="1">
                <a:latin typeface="Lucida Console"/>
                <a:cs typeface="Lucida Console"/>
              </a:rPr>
              <a:t>dardodel.com</a:t>
            </a:r>
            <a:r>
              <a:rPr lang="en-US" dirty="0">
                <a:latin typeface="Lucida Console"/>
                <a:cs typeface="Lucida Console"/>
              </a:rPr>
              <a:t> </a:t>
            </a:r>
            <a:r>
              <a:rPr lang="en-US" dirty="0" smtClean="0"/>
              <a:t>(2012)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85" r="1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18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1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2" y="643932"/>
            <a:ext cx="2688307" cy="2688307"/>
          </a:xfrm>
          <a:prstGeom prst="rect">
            <a:avLst/>
          </a:prstGeom>
        </p:spPr>
      </p:pic>
      <p:pic>
        <p:nvPicPr>
          <p:cNvPr id="5" name="Picture 4" descr="bg2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2" y="3525762"/>
            <a:ext cx="2688307" cy="2688307"/>
          </a:xfrm>
          <a:prstGeom prst="rect">
            <a:avLst/>
          </a:prstGeom>
        </p:spPr>
      </p:pic>
      <p:pic>
        <p:nvPicPr>
          <p:cNvPr id="6" name="Picture 5" descr="bg3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2" y="643932"/>
            <a:ext cx="2688307" cy="2688307"/>
          </a:xfrm>
          <a:prstGeom prst="rect">
            <a:avLst/>
          </a:prstGeom>
        </p:spPr>
      </p:pic>
      <p:pic>
        <p:nvPicPr>
          <p:cNvPr id="7" name="Picture 6" descr="bg4-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47" y="643932"/>
            <a:ext cx="2688307" cy="2688307"/>
          </a:xfrm>
          <a:prstGeom prst="rect">
            <a:avLst/>
          </a:prstGeom>
        </p:spPr>
      </p:pic>
      <p:pic>
        <p:nvPicPr>
          <p:cNvPr id="8" name="Picture 7" descr="bg5-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47" y="3525762"/>
            <a:ext cx="2688307" cy="2688307"/>
          </a:xfrm>
          <a:prstGeom prst="rect">
            <a:avLst/>
          </a:prstGeom>
        </p:spPr>
      </p:pic>
      <p:pic>
        <p:nvPicPr>
          <p:cNvPr id="9" name="Picture 8" descr="bg7-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2" y="3525762"/>
            <a:ext cx="2688307" cy="26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1-small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2" y="643932"/>
            <a:ext cx="2688307" cy="2688307"/>
          </a:xfrm>
          <a:prstGeom prst="rect">
            <a:avLst/>
          </a:prstGeom>
        </p:spPr>
      </p:pic>
      <p:pic>
        <p:nvPicPr>
          <p:cNvPr id="5" name="Picture 4" descr="bg2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2" y="3525762"/>
            <a:ext cx="2688307" cy="2688307"/>
          </a:xfrm>
          <a:prstGeom prst="rect">
            <a:avLst/>
          </a:prstGeom>
        </p:spPr>
      </p:pic>
      <p:pic>
        <p:nvPicPr>
          <p:cNvPr id="6" name="Picture 5" descr="bg3-small.jpg"/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2" y="643932"/>
            <a:ext cx="2688307" cy="2688307"/>
          </a:xfrm>
          <a:prstGeom prst="rect">
            <a:avLst/>
          </a:prstGeom>
        </p:spPr>
      </p:pic>
      <p:pic>
        <p:nvPicPr>
          <p:cNvPr id="7" name="Picture 6" descr="bg4-small.jpg"/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47" y="643932"/>
            <a:ext cx="2688307" cy="2688307"/>
          </a:xfrm>
          <a:prstGeom prst="rect">
            <a:avLst/>
          </a:prstGeom>
        </p:spPr>
      </p:pic>
      <p:pic>
        <p:nvPicPr>
          <p:cNvPr id="8" name="Picture 7" descr="bg5-small.jpg"/>
          <p:cNvPicPr>
            <a:picLocks noChangeAspect="1"/>
          </p:cNvPicPr>
          <p:nvPr/>
        </p:nvPicPr>
        <p:blipFill>
          <a:blip r:embed="rId6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47" y="3525762"/>
            <a:ext cx="2688307" cy="2688307"/>
          </a:xfrm>
          <a:prstGeom prst="rect">
            <a:avLst/>
          </a:prstGeom>
        </p:spPr>
      </p:pic>
      <p:pic>
        <p:nvPicPr>
          <p:cNvPr id="9" name="Picture 8" descr="bg7-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2" y="3525762"/>
            <a:ext cx="2688307" cy="2688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76095" y="4523620"/>
            <a:ext cx="98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12%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58756" y="4869542"/>
            <a:ext cx="74990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26191" y="4869542"/>
            <a:ext cx="7499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01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bama_winn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48" r="-3154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40.6% signup increase, ~$60m in extra donations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2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57501"/>
            <a:ext cx="8229600" cy="542999"/>
          </a:xfrm>
        </p:spPr>
        <p:txBody>
          <a:bodyPr>
            <a:noAutofit/>
          </a:bodyPr>
          <a:lstStyle/>
          <a:p>
            <a:r>
              <a:rPr lang="en-US" sz="4000" dirty="0"/>
              <a:t>“I won’t miss a design philosophy that lives or dies strictly by the sword of data.”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5358190"/>
            <a:ext cx="8229600" cy="542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Douglas </a:t>
            </a:r>
            <a:r>
              <a:rPr lang="en-US" dirty="0" smtClean="0"/>
              <a:t>Bowman, “Goodbye Google”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Will AI end the human race?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209" y="695507"/>
            <a:ext cx="3481431" cy="5152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60" y="695507"/>
            <a:ext cx="3862716" cy="5152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6656" y="5971812"/>
            <a:ext cx="161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Chappie</a:t>
            </a:r>
            <a:r>
              <a:rPr lang="en-US" dirty="0" smtClean="0"/>
              <a:t> (2015)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2265" y="5971812"/>
            <a:ext cx="192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 </a:t>
            </a:r>
            <a:r>
              <a:rPr lang="en-US" dirty="0" err="1" smtClean="0"/>
              <a:t>Machina</a:t>
            </a:r>
            <a:r>
              <a:rPr lang="en-US" dirty="0" smtClean="0"/>
              <a:t>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2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58190"/>
            <a:ext cx="8229600" cy="1028096"/>
          </a:xfrm>
        </p:spPr>
        <p:txBody>
          <a:bodyPr>
            <a:normAutofit/>
          </a:bodyPr>
          <a:lstStyle/>
          <a:p>
            <a:r>
              <a:rPr lang="en-US" dirty="0" smtClean="0"/>
              <a:t>“[We’ve] built </a:t>
            </a:r>
            <a:r>
              <a:rPr lang="en-US" dirty="0"/>
              <a:t>a better ladder; but a better ladder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doesn’t </a:t>
            </a:r>
            <a:r>
              <a:rPr lang="en-US" dirty="0"/>
              <a:t>necessarily get you to the moon</a:t>
            </a:r>
            <a:r>
              <a:rPr lang="en-US" dirty="0" smtClean="0"/>
              <a:t>...”</a:t>
            </a:r>
            <a:br>
              <a:rPr lang="en-US" dirty="0" smtClean="0"/>
            </a:br>
            <a:r>
              <a:rPr lang="en-US"/>
              <a:t>Gary </a:t>
            </a:r>
            <a:r>
              <a:rPr lang="en-US" smtClean="0"/>
              <a:t>Marcus</a:t>
            </a:r>
            <a:r>
              <a:rPr lang="en-US"/>
              <a:t> </a:t>
            </a:r>
            <a:r>
              <a:rPr lang="en-US" smtClean="0"/>
              <a:t>(2012)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1165" b="1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575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191" y="4892706"/>
            <a:ext cx="96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Human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6102" y="48927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Output</a:t>
            </a:r>
            <a:endParaRPr lang="en-US" b="1" dirty="0"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2686" y="4892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Input</a:t>
            </a:r>
            <a:endParaRPr lang="en-US" b="1" dirty="0">
              <a:latin typeface="Helvetica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48642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822042" y="3959434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29470" y="185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</a:rPr>
              <a:t>Algorithm</a:t>
            </a:r>
            <a:endParaRPr lang="en-US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207328" y="2527360"/>
            <a:ext cx="522111" cy="50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7" name="Picture 6" descr="assad_pint_paint_bucke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2"/>
          <a:stretch/>
        </p:blipFill>
        <p:spPr>
          <a:xfrm>
            <a:off x="627098" y="3486641"/>
            <a:ext cx="1592873" cy="1406065"/>
          </a:xfrm>
          <a:prstGeom prst="rect">
            <a:avLst/>
          </a:prstGeom>
        </p:spPr>
      </p:pic>
      <p:pic>
        <p:nvPicPr>
          <p:cNvPr id="10" name="Picture 9" descr="salvador-dal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52" y="3480961"/>
            <a:ext cx="1140867" cy="1411745"/>
          </a:xfrm>
          <a:prstGeom prst="rect">
            <a:avLst/>
          </a:prstGeom>
        </p:spPr>
      </p:pic>
      <p:pic>
        <p:nvPicPr>
          <p:cNvPr id="12" name="Picture 11" descr="salvador_dali_szerint-001_965468_696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91" y="3480961"/>
            <a:ext cx="1882328" cy="1411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6078" y="83400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elvetica"/>
              </a:rPr>
              <a:t>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8842" y="3486641"/>
            <a:ext cx="812292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ln w="38100" cmpd="sng">
                  <a:solidFill>
                    <a:srgbClr val="FFFFFF"/>
                  </a:solidFill>
                </a:ln>
                <a:solidFill>
                  <a:srgbClr val="FF0000"/>
                </a:solidFill>
                <a:latin typeface="Helvetica"/>
              </a:rPr>
              <a:t>?</a:t>
            </a:r>
            <a:endParaRPr lang="en-US" sz="8800" dirty="0">
              <a:ln w="38100" cmpd="sng">
                <a:solidFill>
                  <a:srgbClr val="FFFFFF"/>
                </a:solidFill>
              </a:ln>
              <a:solidFill>
                <a:srgbClr val="FF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8487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35851 -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070074"/>
            <a:ext cx="8229600" cy="7178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Lucida Console"/>
                <a:cs typeface="Lucida Console"/>
              </a:rPr>
              <a:t>http://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arkitus.com</a:t>
            </a:r>
            <a:endParaRPr lang="en-US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246532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58190"/>
            <a:ext cx="8229600" cy="1003905"/>
          </a:xfrm>
        </p:spPr>
        <p:txBody>
          <a:bodyPr>
            <a:normAutofit/>
          </a:bodyPr>
          <a:lstStyle/>
          <a:p>
            <a:r>
              <a:rPr lang="en-US" dirty="0" smtClean="0"/>
              <a:t>“What do you think about machines that think?”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Lucida Console"/>
                <a:cs typeface="Lucida Console"/>
              </a:rPr>
              <a:t>http://</a:t>
            </a:r>
            <a:r>
              <a:rPr lang="en-US" dirty="0" err="1">
                <a:latin typeface="Lucida Console"/>
                <a:cs typeface="Lucida Console"/>
              </a:rPr>
              <a:t>edge.org</a:t>
            </a:r>
            <a:r>
              <a:rPr lang="en-US" dirty="0">
                <a:latin typeface="Lucida Console"/>
                <a:cs typeface="Lucida Console"/>
              </a:rPr>
              <a:t>/annual-questions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7845" r="-37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987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hat is Artificial Intelligence?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1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11255</TotalTime>
  <Words>762</Words>
  <Application>Microsoft Macintosh PowerPoint</Application>
  <PresentationFormat>On-screen Show (4:3)</PresentationFormat>
  <Paragraphs>194</Paragraphs>
  <Slides>72</Slides>
  <Notes>0</Notes>
  <HiddenSlides>9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Artificial Intelligence and Computer Aided Design</vt:lpstr>
      <vt:lpstr>Outline</vt:lpstr>
      <vt:lpstr>Who am I?</vt:lpstr>
      <vt:lpstr>“The development of full AI could spell the end of the human race.”</vt:lpstr>
      <vt:lpstr>“The development of full AI could spell the end of the human race.” Stephen Hawking, 2014</vt:lpstr>
      <vt:lpstr>“Machine learning will be the driver of the next big wave of innovation” James Manyika et al., McKinsey Global Institute, 2011</vt:lpstr>
      <vt:lpstr>PowerPoint Presentation</vt:lpstr>
      <vt:lpstr>“What do you think about machines that think?” http://edge.org/annual-questions</vt:lpstr>
      <vt:lpstr>What is Artificial Intelligence?</vt:lpstr>
      <vt:lpstr>Al-Khwārizmī – محمد بن موسی خوارزمی (c. 780 – c. 850)</vt:lpstr>
      <vt:lpstr>Algorithms</vt:lpstr>
      <vt:lpstr>Algorithms</vt:lpstr>
      <vt:lpstr>PowerPoint Presentation</vt:lpstr>
      <vt:lpstr>Computer science</vt:lpstr>
      <vt:lpstr>Nasīr al-Dīn Tūsī – نصیر الدین طوسی‎ (1201– 1274)</vt:lpstr>
      <vt:lpstr>Astrolabe (18th century)</vt:lpstr>
      <vt:lpstr>PowerPoint Presentation</vt:lpstr>
      <vt:lpstr>Charles Babbage (1791 – 1871)</vt:lpstr>
      <vt:lpstr>The Analytical Engine (1837)</vt:lpstr>
      <vt:lpstr>Sorting</vt:lpstr>
      <vt:lpstr>Rendering</vt:lpstr>
      <vt:lpstr>Search</vt:lpstr>
      <vt:lpstr>Image Classification</vt:lpstr>
      <vt:lpstr>Tasks thought to require intelligence</vt:lpstr>
      <vt:lpstr>PowerPoint Presentation</vt:lpstr>
      <vt:lpstr>Alan Turing (1912 – 1954)</vt:lpstr>
      <vt:lpstr>PowerPoint Presentation</vt:lpstr>
      <vt:lpstr>PowerPoint Presentation</vt:lpstr>
      <vt:lpstr>PowerPoint Presentation</vt:lpstr>
      <vt:lpstr>Convolutional Neural Networks 60 million parameters – 650,000 neurons – 6 days of training</vt:lpstr>
      <vt:lpstr>Applications of machine learning</vt:lpstr>
      <vt:lpstr>Applications of machine learning</vt:lpstr>
      <vt:lpstr>Applications of machine learning</vt:lpstr>
      <vt:lpstr>Applications of machine learning</vt:lpstr>
      <vt:lpstr>Applications of machine learning</vt:lpstr>
      <vt:lpstr>PowerPoint Presentation</vt:lpstr>
      <vt:lpstr>What is modern AI composed of?</vt:lpstr>
      <vt:lpstr>PowerPoint Presentation</vt:lpstr>
      <vt:lpstr>Optimization</vt:lpstr>
      <vt:lpstr>Supasorn Suwajanakorn et al. (2014)</vt:lpstr>
      <vt:lpstr>Sampling</vt:lpstr>
      <vt:lpstr>Learning to draw shapes</vt:lpstr>
      <vt:lpstr>Learning to draw shapes</vt:lpstr>
      <vt:lpstr>Learning to draw shapes</vt:lpstr>
      <vt:lpstr>How can AI be useful for design?</vt:lpstr>
      <vt:lpstr>1. Industrialized variation</vt:lpstr>
      <vt:lpstr>TheGreenEyl (2011)</vt:lpstr>
      <vt:lpstr>Gregg Lynn (2003)</vt:lpstr>
      <vt:lpstr>PowerPoint Presentation</vt:lpstr>
      <vt:lpstr>Phil Cuttance (2012)</vt:lpstr>
      <vt:lpstr>2. Automated design</vt:lpstr>
      <vt:lpstr>Jeremy Michalek et al. (2002)</vt:lpstr>
      <vt:lpstr>Pirouz Nourian and Samaneh Rezvani (2013)</vt:lpstr>
      <vt:lpstr>3. Style learning</vt:lpstr>
      <vt:lpstr>Yarin Gal (2014) extrapolated-art.com</vt:lpstr>
      <vt:lpstr>PowerPoint Presentation</vt:lpstr>
      <vt:lpstr>PowerPoint Presentation</vt:lpstr>
      <vt:lpstr>PowerPoint Presentation</vt:lpstr>
      <vt:lpstr>4. History of art</vt:lpstr>
      <vt:lpstr>Babak Saleh et al. (2014)</vt:lpstr>
      <vt:lpstr>PowerPoint Presentation</vt:lpstr>
      <vt:lpstr>PowerPoint Presentation</vt:lpstr>
      <vt:lpstr>5. Human-in-the-loop design</vt:lpstr>
      <vt:lpstr>digitalbottles.com, dardodel.com (2012)</vt:lpstr>
      <vt:lpstr>PowerPoint Presentation</vt:lpstr>
      <vt:lpstr>PowerPoint Presentation</vt:lpstr>
      <vt:lpstr>40.6% signup increase, ~$60m in extra donations</vt:lpstr>
      <vt:lpstr>“I won’t miss a design philosophy that lives or dies strictly by the sword of data.”</vt:lpstr>
      <vt:lpstr>Will AI end the human race?</vt:lpstr>
      <vt:lpstr>“[We’ve] built a better ladder; but a better ladder  doesn’t necessarily get you to the moon...” Gary Marcus (2012)</vt:lpstr>
      <vt:lpstr>PowerPoint Presentation</vt:lpstr>
      <vt:lpstr>PowerPoint Presentation</vt:lpstr>
    </vt:vector>
  </TitlesOfParts>
  <Company>Arkitus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and Computer Aided Design</dc:title>
  <dc:creator>S M Ali Eslami</dc:creator>
  <cp:lastModifiedBy>Ali Eslami</cp:lastModifiedBy>
  <cp:revision>179</cp:revision>
  <dcterms:created xsi:type="dcterms:W3CDTF">2014-12-01T15:31:34Z</dcterms:created>
  <dcterms:modified xsi:type="dcterms:W3CDTF">2015-02-09T22:46:25Z</dcterms:modified>
</cp:coreProperties>
</file>