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m4v" ContentType="vide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66" r:id="rId4"/>
    <p:sldId id="258" r:id="rId5"/>
    <p:sldId id="288" r:id="rId6"/>
    <p:sldId id="291" r:id="rId7"/>
    <p:sldId id="265" r:id="rId8"/>
    <p:sldId id="292" r:id="rId9"/>
    <p:sldId id="268" r:id="rId10"/>
    <p:sldId id="262" r:id="rId11"/>
    <p:sldId id="293" r:id="rId12"/>
    <p:sldId id="269" r:id="rId13"/>
    <p:sldId id="260" r:id="rId14"/>
    <p:sldId id="263" r:id="rId15"/>
    <p:sldId id="270" r:id="rId16"/>
    <p:sldId id="272" r:id="rId17"/>
    <p:sldId id="271" r:id="rId18"/>
    <p:sldId id="284" r:id="rId19"/>
    <p:sldId id="273" r:id="rId20"/>
    <p:sldId id="261" r:id="rId21"/>
    <p:sldId id="280" r:id="rId22"/>
    <p:sldId id="278" r:id="rId23"/>
    <p:sldId id="281" r:id="rId24"/>
    <p:sldId id="282" r:id="rId25"/>
    <p:sldId id="290" r:id="rId26"/>
    <p:sldId id="259" r:id="rId27"/>
    <p:sldId id="294" r:id="rId28"/>
    <p:sldId id="279" r:id="rId29"/>
    <p:sldId id="274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FC3"/>
    <a:srgbClr val="FF0080"/>
    <a:srgbClr val="207DA9"/>
    <a:srgbClr val="FFFFFF"/>
    <a:srgbClr val="23AFCB"/>
    <a:srgbClr val="FF0000"/>
    <a:srgbClr val="3EC4DD"/>
    <a:srgbClr val="FAC09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5" autoAdjust="0"/>
    <p:restoredTop sz="98392" autoAdjust="0"/>
  </p:normalViewPr>
  <p:slideViewPr>
    <p:cSldViewPr>
      <p:cViewPr varScale="1">
        <p:scale>
          <a:sx n="103" d="100"/>
          <a:sy n="103" d="100"/>
        </p:scale>
        <p:origin x="-4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12"/>
    </p:cViewPr>
  </p:sorterViewPr>
  <p:notesViewPr>
    <p:cSldViewPr>
      <p:cViewPr varScale="1">
        <p:scale>
          <a:sx n="84" d="100"/>
          <a:sy n="84" d="100"/>
        </p:scale>
        <p:origin x="-324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C05E0-F51B-44ED-921B-F8451E03089F}" type="datetimeFigureOut">
              <a:rPr lang="en-GB" smtClean="0"/>
              <a:t>18/06/2012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924A6-5E42-4F88-B685-3A6D9F941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8045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1D28-A406-4557-A945-F91E933FCE30}" type="datetime1">
              <a:rPr lang="en-GB" smtClean="0"/>
              <a:t>18/06/2012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47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A7F-8507-4DB4-B7C7-92853A0CA9DD}" type="datetime1">
              <a:rPr lang="en-GB" smtClean="0"/>
              <a:t>18/06/2012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69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DF8-119F-47A0-B658-DB2ACD9562E0}" type="datetime1">
              <a:rPr lang="en-GB" smtClean="0"/>
              <a:t>18/06/2012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5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7AB3-60AE-4371-842C-F15C7DF36B18}" type="datetime1">
              <a:rPr lang="en-GB" smtClean="0"/>
              <a:t>18/06/2012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8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5B88-DF3F-4893-A424-980D6EE02037}" type="datetime1">
              <a:rPr lang="en-GB" smtClean="0"/>
              <a:t>18/06/2012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51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B615-5F36-4CC0-A926-A592FF1E59D7}" type="datetime1">
              <a:rPr lang="en-GB" smtClean="0"/>
              <a:t>18/06/2012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8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4137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FAB-304F-47D5-B24F-F84C30BBF7DE}" type="datetime1">
              <a:rPr lang="en-GB" smtClean="0"/>
              <a:t>18/06/2012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2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6" y="274638"/>
            <a:ext cx="8208170" cy="7780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4137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680A-7929-4115-89B8-3F809CF3854D}" type="datetime1">
              <a:rPr lang="en-GB" smtClean="0"/>
              <a:t>18/06/2012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9081" y="836712"/>
            <a:ext cx="8207375" cy="5040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19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Sub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6" y="274638"/>
            <a:ext cx="8208170" cy="7780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281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20C-3EBD-4989-9CD7-CAB79ACDAE9F}" type="datetime1">
              <a:rPr lang="en-GB" smtClean="0"/>
              <a:t>18/06/2012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9081" y="836712"/>
            <a:ext cx="8207375" cy="5040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9925" y="1196752"/>
            <a:ext cx="8207375" cy="50405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5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78907"/>
            <a:ext cx="77724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94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78907"/>
            <a:ext cx="77724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685800" y="3012732"/>
            <a:ext cx="77724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03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9474-E50F-47FC-A594-4FF38EB5BE38}" type="datetime1">
              <a:rPr lang="en-GB" smtClean="0"/>
              <a:t>18/06/2012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02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73C-E484-4A5D-8BEE-E7A2193D43BA}" type="datetime1">
              <a:rPr lang="en-GB" smtClean="0"/>
              <a:t>18/06/2012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7681-823E-4ED9-B5A7-CA7ACEF8E247}" type="datetime1">
              <a:rPr lang="en-GB" smtClean="0"/>
              <a:t>18/06/2012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41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88A7-604F-4CBD-8F88-CAF773A65DA9}" type="datetime1">
              <a:rPr lang="en-GB" smtClean="0"/>
              <a:t>18/06/2012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7FAE2-C683-43EF-ABE9-71B70A17E4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72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23AFC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35.tiff"/><Relationship Id="rId1" Type="http://schemas.microsoft.com/office/2007/relationships/media" Target="../media/media3.m4v"/><Relationship Id="rId2" Type="http://schemas.openxmlformats.org/officeDocument/2006/relationships/video" Target="../media/media3.m4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48.png"/><Relationship Id="rId1" Type="http://schemas.microsoft.com/office/2007/relationships/media" Target="../media/media4.m4v"/><Relationship Id="rId2" Type="http://schemas.openxmlformats.org/officeDocument/2006/relationships/video" Target="../media/media4.m4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microsoft.com/office/2007/relationships/media" Target="../media/media2.m4v"/><Relationship Id="rId2" Type="http://schemas.openxmlformats.org/officeDocument/2006/relationships/video" Target="../media/media2.m4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2400" cy="108012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 Shape Boltzmann Machine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320552"/>
          </a:xfrm>
        </p:spPr>
        <p:txBody>
          <a:bodyPr/>
          <a:lstStyle/>
          <a:p>
            <a:r>
              <a:rPr lang="en-GB" dirty="0" smtClean="0"/>
              <a:t>S. M. Ali Eslami</a:t>
            </a:r>
          </a:p>
          <a:p>
            <a:r>
              <a:rPr lang="en-GB" dirty="0" smtClean="0"/>
              <a:t>Nicolas Heess</a:t>
            </a:r>
          </a:p>
          <a:p>
            <a:r>
              <a:rPr lang="en-GB" dirty="0" smtClean="0"/>
              <a:t>John Winn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28144" y="5724544"/>
            <a:ext cx="22909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CVPR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2012</a:t>
            </a:r>
          </a:p>
          <a:p>
            <a:pPr algn="ctr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Providence, Rhode Island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74659"/>
            <a:ext cx="1575016" cy="4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2" y="5373216"/>
            <a:ext cx="988182" cy="98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3568" y="1196752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23AFC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0" dirty="0" smtClean="0">
                <a:solidFill>
                  <a:schemeClr val="bg1">
                    <a:lumMod val="50000"/>
                  </a:schemeClr>
                </a:solidFill>
              </a:rPr>
              <a:t>A Strong Model of Object Shape</a:t>
            </a:r>
            <a:endParaRPr lang="en-GB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6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Shallow and Deep architectures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10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081" y="836712"/>
            <a:ext cx="8207375" cy="504056"/>
          </a:xfrm>
        </p:spPr>
        <p:txBody>
          <a:bodyPr/>
          <a:lstStyle/>
          <a:p>
            <a:r>
              <a:rPr lang="en-US" dirty="0" smtClean="0"/>
              <a:t>Modeling high-order and long-range interactions</a:t>
            </a:r>
            <a:endParaRPr lang="en-US" dirty="0"/>
          </a:p>
        </p:txBody>
      </p:sp>
      <p:pic>
        <p:nvPicPr>
          <p:cNvPr id="10" name="Picture 9" descr="mr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3" y="1640649"/>
            <a:ext cx="1298036" cy="2369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1916832"/>
            <a:ext cx="768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MRF</a:t>
            </a:r>
            <a:endParaRPr lang="en-US" sz="2400" b="1" dirty="0"/>
          </a:p>
        </p:txBody>
      </p:sp>
      <p:pic>
        <p:nvPicPr>
          <p:cNvPr id="17" name="Picture 16" descr="mrf-equ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11" y="1657752"/>
            <a:ext cx="4265744" cy="57903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93025" y="2852936"/>
            <a:ext cx="7400993" cy="1223884"/>
            <a:chOff x="893025" y="2852936"/>
            <a:chExt cx="7400993" cy="1223884"/>
          </a:xfrm>
        </p:grpSpPr>
        <p:pic>
          <p:nvPicPr>
            <p:cNvPr id="11" name="Picture 10" descr="rb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025" y="2852936"/>
              <a:ext cx="1308807" cy="68402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51811" y="3615155"/>
              <a:ext cx="7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RBM</a:t>
              </a:r>
              <a:endParaRPr lang="en-US" sz="2400" b="1" dirty="0"/>
            </a:p>
          </p:txBody>
        </p:sp>
        <p:pic>
          <p:nvPicPr>
            <p:cNvPr id="18" name="Picture 17" descr="rbm-equat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700" y="3098461"/>
              <a:ext cx="4692318" cy="59001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96794" y="4607543"/>
            <a:ext cx="7639793" cy="1629517"/>
            <a:chOff x="896794" y="4607543"/>
            <a:chExt cx="7639793" cy="1629517"/>
          </a:xfrm>
        </p:grpSpPr>
        <p:pic>
          <p:nvPicPr>
            <p:cNvPr id="12" name="Picture 11" descr="db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94" y="4607543"/>
              <a:ext cx="1384212" cy="112568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54073" y="5775395"/>
              <a:ext cx="820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DBM</a:t>
              </a:r>
              <a:endParaRPr lang="en-US" sz="2400" b="1" dirty="0"/>
            </a:p>
          </p:txBody>
        </p:sp>
        <p:pic>
          <p:nvPicPr>
            <p:cNvPr id="19" name="Picture 18" descr="dbm-equation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8882" y="4751705"/>
              <a:ext cx="5677705" cy="1341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693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Boltzmann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284985"/>
            <a:ext cx="8229600" cy="22322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Probabilistic</a:t>
            </a:r>
          </a:p>
          <a:p>
            <a:r>
              <a:rPr lang="en-US" dirty="0" smtClean="0"/>
              <a:t>Generative</a:t>
            </a:r>
          </a:p>
          <a:p>
            <a:r>
              <a:rPr lang="en-US" dirty="0" smtClean="0"/>
              <a:t>Powerful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Typically trained with many examples.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We only have datasets with few training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11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532607" y="1367435"/>
            <a:ext cx="7639793" cy="1629517"/>
            <a:chOff x="896794" y="4607543"/>
            <a:chExt cx="7639793" cy="1629517"/>
          </a:xfrm>
        </p:grpSpPr>
        <p:pic>
          <p:nvPicPr>
            <p:cNvPr id="11" name="Picture 10" descr="db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94" y="4607543"/>
              <a:ext cx="1384212" cy="112568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54073" y="5775395"/>
              <a:ext cx="820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DBM</a:t>
              </a:r>
              <a:endParaRPr lang="en-US" sz="2400" b="1" dirty="0"/>
            </a:p>
          </p:txBody>
        </p:sp>
        <p:pic>
          <p:nvPicPr>
            <p:cNvPr id="13" name="Picture 12" descr="dbm-equat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8882" y="4751705"/>
              <a:ext cx="5677705" cy="1341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93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DBM to the ShapeBM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12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Restricted connectivity and sharing of weights</a:t>
            </a:r>
            <a:endParaRPr lang="en-US" dirty="0"/>
          </a:p>
        </p:txBody>
      </p:sp>
      <p:pic>
        <p:nvPicPr>
          <p:cNvPr id="6" name="Picture 5" descr="db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2026625" cy="164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04" y="1844824"/>
            <a:ext cx="2016975" cy="1648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7010" y="3645024"/>
            <a:ext cx="8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DBM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389" y="3645024"/>
            <a:ext cx="140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ShapeBM</a:t>
            </a:r>
            <a:endParaRPr lang="en-US" sz="2400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4509120"/>
            <a:ext cx="8229600" cy="16561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Limited training data</a:t>
            </a:r>
            <a:r>
              <a:rPr lang="en-US" dirty="0" smtClean="0"/>
              <a:t>, therefore reduce the number of parameters:</a:t>
            </a:r>
          </a:p>
          <a:p>
            <a:pPr marL="0" indent="0">
              <a:buNone/>
            </a:pPr>
            <a:endParaRPr lang="en-US" sz="900" dirty="0" smtClean="0"/>
          </a:p>
          <a:p>
            <a:pPr marL="914400" lvl="1" indent="-514350">
              <a:buAutoNum type="arabicPeriod"/>
            </a:pPr>
            <a:r>
              <a:rPr lang="en-US" dirty="0" smtClean="0"/>
              <a:t>Restrict connectivity,</a:t>
            </a: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US" dirty="0"/>
              <a:t>Tie </a:t>
            </a:r>
            <a:r>
              <a:rPr lang="en-US" dirty="0" smtClean="0"/>
              <a:t>parameters</a:t>
            </a:r>
            <a:r>
              <a:rPr lang="en-US" dirty="0"/>
              <a:t>,</a:t>
            </a:r>
            <a:endParaRPr lang="en-US" dirty="0" smtClean="0"/>
          </a:p>
          <a:p>
            <a:pPr marL="914400" lvl="1" indent="-514350">
              <a:buAutoNum type="arabicPeriod"/>
            </a:pPr>
            <a:r>
              <a:rPr lang="en-US" dirty="0" smtClean="0"/>
              <a:t>Restrict capacity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11" name="Down Arrow 10"/>
          <p:cNvSpPr/>
          <p:nvPr/>
        </p:nvSpPr>
        <p:spPr>
          <a:xfrm rot="16200000">
            <a:off x="4383747" y="2494742"/>
            <a:ext cx="232490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6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Boltzmann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13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Architecture in 2D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39" y="1556792"/>
            <a:ext cx="3595445" cy="4684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1772816"/>
            <a:ext cx="367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hidden units capture object pose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299695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Given the top </a:t>
            </a:r>
            <a:r>
              <a:rPr lang="en-GB" dirty="0" smtClean="0"/>
              <a:t>units, </a:t>
            </a:r>
            <a:r>
              <a:rPr lang="en-GB" dirty="0"/>
              <a:t>middle hidden units capture local (part) variability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4293096"/>
            <a:ext cx="367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Overlap helps prevent discontinuities at patch boundaries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4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ShapeBM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14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Block-Gibbs MCMC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36989" y="1916832"/>
            <a:ext cx="7028822" cy="3088705"/>
            <a:chOff x="1136989" y="2149787"/>
            <a:chExt cx="7028822" cy="3088705"/>
          </a:xfrm>
        </p:grpSpPr>
        <p:pic>
          <p:nvPicPr>
            <p:cNvPr id="6" name="Picture 5" descr="inferenc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989" y="2149787"/>
              <a:ext cx="6870023" cy="255339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19672" y="4859868"/>
              <a:ext cx="756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87824" y="4869160"/>
              <a:ext cx="1559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reconstruction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68184" y="4869160"/>
              <a:ext cx="1043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sample 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92280" y="4869160"/>
              <a:ext cx="1073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sample </a:t>
              </a:r>
              <a:r>
                <a:rPr lang="en-US" i="1" dirty="0" smtClean="0"/>
                <a:t>n</a:t>
              </a:r>
              <a:endParaRPr lang="en-US" i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2003" y="5445224"/>
            <a:ext cx="43287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/>
              <a:t>Fast:</a:t>
            </a:r>
            <a:r>
              <a:rPr lang="en-US" sz="2600" dirty="0" smtClean="0"/>
              <a:t> ~500 samples per second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1934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ShapeBM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36724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Maximize                    with respect to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 smtClean="0"/>
              <a:t>Pre-training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Greedy, layer-by-layer, bottom-up,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‘Persistent CD’ MCMC approximation to the gradients.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Joint training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Variational + persistent chain approximations to the gradients,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Separates learning of local and global shape properties.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15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p:pic>
        <p:nvPicPr>
          <p:cNvPr id="6" name="Picture 5" descr="log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65848"/>
            <a:ext cx="1368593" cy="314005"/>
          </a:xfrm>
          <a:prstGeom prst="rect">
            <a:avLst/>
          </a:prstGeom>
        </p:spPr>
      </p:pic>
      <p:pic>
        <p:nvPicPr>
          <p:cNvPr id="7" name="Picture 6" descr="the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42147"/>
            <a:ext cx="3175608" cy="337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5456837"/>
            <a:ext cx="746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~2-6 hours on the </a:t>
            </a:r>
            <a:r>
              <a:rPr lang="en-US" sz="2800" dirty="0" smtClean="0"/>
              <a:t>small datasets </a:t>
            </a:r>
            <a:r>
              <a:rPr lang="en-US" sz="2800" dirty="0"/>
              <a:t>that we consider</a:t>
            </a:r>
          </a:p>
        </p:txBody>
      </p:sp>
    </p:spTree>
    <p:extLst>
      <p:ext uri="{BB962C8B-B14F-4D97-AF65-F5344CB8AC3E}">
        <p14:creationId xmlns:p14="http://schemas.microsoft.com/office/powerpoint/2010/main" val="142813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0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/>
          <p:cNvSpPr txBox="1">
            <a:spLocks/>
          </p:cNvSpPr>
          <p:nvPr/>
        </p:nvSpPr>
        <p:spPr>
          <a:xfrm>
            <a:off x="467544" y="1196752"/>
            <a:ext cx="8207375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Weizmann horses – 327 images </a:t>
            </a:r>
            <a:r>
              <a:rPr lang="en-US" dirty="0" smtClean="0"/>
              <a:t>– 2000+100 hidden units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Sampled shapes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17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Evaluating the Realism criterion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9925" y="1196752"/>
            <a:ext cx="8207375" cy="504056"/>
          </a:xfrm>
        </p:spPr>
        <p:txBody>
          <a:bodyPr/>
          <a:lstStyle/>
          <a:p>
            <a:r>
              <a:rPr lang="en-US" dirty="0"/>
              <a:t>Weizmann horses – 327 </a:t>
            </a:r>
            <a:r>
              <a:rPr lang="en-US" dirty="0" smtClean="0"/>
              <a:t>images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8252" y="1890844"/>
            <a:ext cx="4823800" cy="652517"/>
            <a:chOff x="458252" y="1890844"/>
            <a:chExt cx="4823800" cy="652517"/>
          </a:xfrm>
        </p:grpSpPr>
        <p:pic>
          <p:nvPicPr>
            <p:cNvPr id="7" name="Picture 6" descr="data-realis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969" y="1911201"/>
              <a:ext cx="4412083" cy="63216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330347" y="2018749"/>
              <a:ext cx="625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7544" y="2636912"/>
            <a:ext cx="7672029" cy="612608"/>
            <a:chOff x="467544" y="2636912"/>
            <a:chExt cx="7672029" cy="612608"/>
          </a:xfrm>
        </p:grpSpPr>
        <p:pic>
          <p:nvPicPr>
            <p:cNvPr id="8" name="Picture 7" descr="fa-realis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997" y="2636912"/>
              <a:ext cx="4412083" cy="6126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440065" y="2736399"/>
              <a:ext cx="424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24128" y="2708920"/>
              <a:ext cx="241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Incorrect generalization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7544" y="3319619"/>
            <a:ext cx="7839342" cy="649981"/>
            <a:chOff x="467544" y="3319619"/>
            <a:chExt cx="7839342" cy="6499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998" y="3356992"/>
              <a:ext cx="4412081" cy="61260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335751" y="3451412"/>
              <a:ext cx="63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RBM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24128" y="3429000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Failure to learn variability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544" y="4077072"/>
            <a:ext cx="7863187" cy="1876927"/>
            <a:chOff x="467544" y="4077072"/>
            <a:chExt cx="7863187" cy="1876927"/>
          </a:xfrm>
        </p:grpSpPr>
        <p:pic>
          <p:nvPicPr>
            <p:cNvPr id="10" name="Picture 9" descr="sbm-realis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997" y="4077072"/>
              <a:ext cx="4412083" cy="18769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100804" y="4830078"/>
              <a:ext cx="11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ShapeBM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24128" y="4437112"/>
              <a:ext cx="26066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7933C"/>
                  </a:solidFill>
                </a:rPr>
                <a:t>Natural shapes</a:t>
              </a:r>
            </a:p>
            <a:p>
              <a:r>
                <a:rPr lang="en-US" dirty="0" smtClean="0">
                  <a:solidFill>
                    <a:srgbClr val="77933C"/>
                  </a:solidFill>
                </a:rPr>
                <a:t>Variety of poses</a:t>
              </a:r>
            </a:p>
            <a:p>
              <a:r>
                <a:rPr lang="en-US" dirty="0" smtClean="0">
                  <a:solidFill>
                    <a:srgbClr val="77933C"/>
                  </a:solidFill>
                </a:rPr>
                <a:t>Sharply defined details</a:t>
              </a:r>
            </a:p>
            <a:p>
              <a:r>
                <a:rPr lang="en-US" dirty="0" smtClean="0">
                  <a:solidFill>
                    <a:srgbClr val="77933C"/>
                  </a:solidFill>
                </a:rPr>
                <a:t>Correct number of legs (!)</a:t>
              </a:r>
              <a:endParaRPr lang="en-US" dirty="0">
                <a:solidFill>
                  <a:srgbClr val="77933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07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/>
          <p:cNvSpPr txBox="1">
            <a:spLocks/>
          </p:cNvSpPr>
          <p:nvPr/>
        </p:nvSpPr>
        <p:spPr>
          <a:xfrm>
            <a:off x="467544" y="1196752"/>
            <a:ext cx="8207375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Weizmann horses – 327 images </a:t>
            </a:r>
            <a:r>
              <a:rPr lang="en-US" dirty="0" smtClean="0"/>
              <a:t>– 2000+100 hidden units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Sampled shapes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18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Evaluating the Realism criterion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9925" y="1196752"/>
            <a:ext cx="8207375" cy="504056"/>
          </a:xfrm>
        </p:spPr>
        <p:txBody>
          <a:bodyPr/>
          <a:lstStyle/>
          <a:p>
            <a:r>
              <a:rPr lang="en-US" dirty="0"/>
              <a:t>Weizmann horses – 327 </a:t>
            </a:r>
            <a:r>
              <a:rPr lang="en-US" dirty="0" smtClean="0"/>
              <a:t>images</a:t>
            </a:r>
          </a:p>
        </p:txBody>
      </p:sp>
      <p:pic>
        <p:nvPicPr>
          <p:cNvPr id="23" name="Picture 22" descr="sbm-reali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7278561" cy="3096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0060" y="5661248"/>
            <a:ext cx="346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This is great, but has it just overfit?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Sampled shapes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19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Evaluating the Generalization criterion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Weizmann horses – 327 images – 2000+100 hidden units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77072"/>
            <a:ext cx="4412084" cy="187954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81181" y="2291788"/>
            <a:ext cx="7781638" cy="3223703"/>
            <a:chOff x="681181" y="2291788"/>
            <a:chExt cx="7781638" cy="3223703"/>
          </a:xfrm>
        </p:grpSpPr>
        <p:pic>
          <p:nvPicPr>
            <p:cNvPr id="3" name="Picture 2" descr="diff-zoo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81" y="2291788"/>
              <a:ext cx="7781638" cy="250536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87624" y="4869160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Sample from the ShapeBM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07904" y="4869160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Closest image in training dataset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84168" y="486916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Difference between the two images</a:t>
              </a:r>
              <a:endParaRPr lang="en-US" dirty="0"/>
            </a:p>
          </p:txBody>
        </p:sp>
      </p:grpSp>
      <p:pic>
        <p:nvPicPr>
          <p:cNvPr id="12" name="Picture 11" descr="sbm-reali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412083" cy="18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5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a model of shape?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08912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probabilistic distribution: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sz="2000" dirty="0" smtClean="0"/>
              <a:t>Defined on </a:t>
            </a:r>
            <a:r>
              <a:rPr lang="en-US" sz="2000" b="1" dirty="0" smtClean="0"/>
              <a:t>binary</a:t>
            </a:r>
            <a:r>
              <a:rPr lang="en-US" sz="2000" dirty="0" smtClean="0"/>
              <a:t> images</a:t>
            </a:r>
          </a:p>
          <a:p>
            <a:pPr marL="400050" lvl="1" indent="0">
              <a:buNone/>
            </a:pPr>
            <a:endParaRPr lang="en-US" sz="2000" dirty="0" smtClean="0"/>
          </a:p>
          <a:p>
            <a:pPr marL="400050" lvl="1" indent="0">
              <a:buNone/>
            </a:pPr>
            <a:r>
              <a:rPr lang="en-US" sz="2000" dirty="0" smtClean="0"/>
              <a:t>Of </a:t>
            </a:r>
            <a:r>
              <a:rPr lang="en-US" sz="2000" b="1" dirty="0" smtClean="0"/>
              <a:t>objects </a:t>
            </a:r>
            <a:r>
              <a:rPr lang="en-US" sz="2000" dirty="0"/>
              <a:t>not patches</a:t>
            </a:r>
            <a:endParaRPr lang="en-US" sz="2000" dirty="0">
              <a:solidFill>
                <a:srgbClr val="7F7F7F"/>
              </a:solidFill>
            </a:endParaRPr>
          </a:p>
          <a:p>
            <a:pPr marL="400050" lvl="1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US" sz="2000" dirty="0" smtClean="0"/>
              <a:t>Trained </a:t>
            </a:r>
            <a:r>
              <a:rPr lang="en-US" sz="2000" dirty="0"/>
              <a:t>using </a:t>
            </a:r>
            <a:r>
              <a:rPr lang="en-US" sz="2000" b="1" dirty="0"/>
              <a:t>limited</a:t>
            </a:r>
            <a:r>
              <a:rPr lang="en-US" sz="2000" dirty="0"/>
              <a:t> training </a:t>
            </a:r>
            <a:r>
              <a:rPr lang="en-US" sz="2000" dirty="0" smtClean="0"/>
              <a:t>data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2</a:t>
            </a:fld>
            <a:endParaRPr lang="en-GB"/>
          </a:p>
        </p:txBody>
      </p:sp>
      <p:pic>
        <p:nvPicPr>
          <p:cNvPr id="50" name="Picture 3" descr="E:\Ali's stuff - you can delete this\horse-res-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67580"/>
            <a:ext cx="2879254" cy="287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3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GUI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20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Evaluating Realism </a:t>
            </a:r>
            <a:r>
              <a:rPr lang="en-US" i="1" dirty="0" smtClean="0"/>
              <a:t>and</a:t>
            </a:r>
            <a:r>
              <a:rPr lang="en-US" dirty="0" smtClean="0"/>
              <a:t> Generalization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Weizmann horses – 327 images – 2000+100 hidden units</a:t>
            </a:r>
          </a:p>
          <a:p>
            <a:endParaRPr lang="en-US" dirty="0"/>
          </a:p>
        </p:txBody>
      </p:sp>
      <p:pic>
        <p:nvPicPr>
          <p:cNvPr id="7" name="cvpr_12_eslami_sbm_talk_video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94" t="8319" r="994" b="7900"/>
          <a:stretch/>
        </p:blipFill>
        <p:spPr>
          <a:xfrm>
            <a:off x="1789545" y="2055091"/>
            <a:ext cx="5564910" cy="35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0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21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Sampling and completion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Caltech motorbikes – 798 images – 1200+50 hidden units</a:t>
            </a:r>
          </a:p>
        </p:txBody>
      </p:sp>
      <p:pic>
        <p:nvPicPr>
          <p:cNvPr id="9" name="Picture 8" descr="caltech-resul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63011"/>
            <a:ext cx="5193660" cy="4258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063" y="1916832"/>
            <a:ext cx="94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</a:t>
            </a:r>
          </a:p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7063" y="2996952"/>
            <a:ext cx="1081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ShapeBM </a:t>
            </a:r>
          </a:p>
          <a:p>
            <a:r>
              <a:rPr lang="en-US" dirty="0" smtClean="0"/>
              <a:t>samples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063" y="4077072"/>
            <a:ext cx="151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</a:p>
          <a:p>
            <a:r>
              <a:rPr lang="en-US" dirty="0" smtClean="0"/>
              <a:t>generalization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7063" y="5157192"/>
            <a:ext cx="1249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</a:t>
            </a:r>
          </a:p>
          <a:p>
            <a:r>
              <a:rPr lang="en-US" dirty="0" smtClean="0"/>
              <a:t>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3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5112568" cy="42813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Collect 25 </a:t>
            </a:r>
            <a:r>
              <a:rPr lang="en-US" sz="2000" i="1" dirty="0" smtClean="0"/>
              <a:t>unseen </a:t>
            </a:r>
            <a:r>
              <a:rPr lang="en-US" sz="2000" dirty="0" smtClean="0"/>
              <a:t>horse silhouettes,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Divide each into 9 segments,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Estimate the conditional log probability of a segment under the model given the </a:t>
            </a:r>
            <a:r>
              <a:rPr lang="en-US" sz="2000" smtClean="0"/>
              <a:t>rest of the image,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Average over images and segments.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22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Quantitative comparison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Weizmann horses – 327 images – 2000+100 hidden units</a:t>
            </a:r>
          </a:p>
        </p:txBody>
      </p:sp>
      <p:pic>
        <p:nvPicPr>
          <p:cNvPr id="7" name="Picture 6" descr="imput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96952"/>
            <a:ext cx="2413024" cy="68605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49638"/>
              </p:ext>
            </p:extLst>
          </p:nvPr>
        </p:nvGraphicFramePr>
        <p:xfrm>
          <a:off x="1403648" y="5085184"/>
          <a:ext cx="6096000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6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RBM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ShapeBM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Score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-50.72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-47.00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-40.82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-28.85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53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object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90991"/>
            <a:ext cx="8229600" cy="5760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Train </a:t>
            </a:r>
            <a:r>
              <a:rPr lang="en-US" i="1" dirty="0" smtClean="0"/>
              <a:t>jointly</a:t>
            </a:r>
            <a:r>
              <a:rPr lang="en-US" dirty="0" smtClean="0"/>
              <a:t> on 4 categories </a:t>
            </a:r>
            <a:r>
              <a:rPr lang="en-US" i="1" dirty="0" smtClean="0"/>
              <a:t>without</a:t>
            </a:r>
            <a:r>
              <a:rPr lang="en-US" dirty="0" smtClean="0"/>
              <a:t> knowledge of class: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23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Simultaneous detection and completion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Caltech-101 objects – 531 images – 2000+400 hidden units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4" y="2446233"/>
            <a:ext cx="1713348" cy="838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296" y="2439062"/>
            <a:ext cx="1720516" cy="845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356" y="2439062"/>
            <a:ext cx="1713348" cy="845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2439062"/>
            <a:ext cx="1713348" cy="84592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11560" y="3933056"/>
            <a:ext cx="7920880" cy="809710"/>
            <a:chOff x="611560" y="3933056"/>
            <a:chExt cx="7920880" cy="80971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99792" y="3933056"/>
              <a:ext cx="5832648" cy="80971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11560" y="4005064"/>
              <a:ext cx="12491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Shape </a:t>
              </a:r>
            </a:p>
            <a:p>
              <a:r>
                <a:rPr lang="en-US" dirty="0" smtClean="0"/>
                <a:t>completion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1560" y="5029642"/>
            <a:ext cx="7920880" cy="802847"/>
            <a:chOff x="611560" y="5029642"/>
            <a:chExt cx="7920880" cy="8028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99792" y="5029642"/>
              <a:ext cx="5832648" cy="80284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11560" y="5102806"/>
              <a:ext cx="9960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Sampled</a:t>
              </a:r>
            </a:p>
            <a:p>
              <a:r>
                <a:rPr lang="en-US" dirty="0" smtClean="0"/>
                <a:t>shapes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954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b="1" dirty="0" smtClean="0"/>
              <a:t>h</a:t>
            </a:r>
            <a:r>
              <a:rPr lang="en-US" baseline="30000" dirty="0" smtClean="0"/>
              <a:t>2</a:t>
            </a:r>
            <a:r>
              <a:rPr lang="en-US" b="1" dirty="0" smtClean="0"/>
              <a:t> </a:t>
            </a:r>
            <a:r>
              <a:rPr lang="en-US" dirty="0" smtClean="0"/>
              <a:t>do?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772816"/>
            <a:ext cx="4032448" cy="11521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Weizmann horses</a:t>
            </a:r>
          </a:p>
          <a:p>
            <a:pPr marL="0" indent="0">
              <a:buNone/>
            </a:pPr>
            <a:r>
              <a:rPr lang="en-US" dirty="0" smtClean="0"/>
              <a:t>Pose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24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809834"/>
            <a:ext cx="3709781" cy="104310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67544" y="3769295"/>
            <a:ext cx="7704856" cy="2251993"/>
            <a:chOff x="467544" y="3645024"/>
            <a:chExt cx="7704856" cy="2251993"/>
          </a:xfrm>
        </p:grpSpPr>
        <p:sp>
          <p:nvSpPr>
            <p:cNvPr id="8" name="Content Placeholder 5"/>
            <p:cNvSpPr txBox="1">
              <a:spLocks/>
            </p:cNvSpPr>
            <p:nvPr/>
          </p:nvSpPr>
          <p:spPr>
            <a:xfrm>
              <a:off x="467544" y="3933056"/>
              <a:ext cx="4032448" cy="12241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b="1" dirty="0" smtClean="0"/>
                <a:t>Multiple categories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Class label information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55358"/>
            <a:stretch/>
          </p:blipFill>
          <p:spPr>
            <a:xfrm>
              <a:off x="5105485" y="3645024"/>
              <a:ext cx="3066915" cy="179565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639396" y="5589240"/>
              <a:ext cx="2134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Number of training images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417194" y="4271417"/>
              <a:ext cx="8404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Accuracy</a:t>
              </a:r>
              <a:endParaRPr lang="en-US" sz="14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092" y="1951467"/>
            <a:ext cx="900545" cy="225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830" y="2498067"/>
            <a:ext cx="900545" cy="2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9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models are essential in applications such as segmentation, detection, in-painting and graphics.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ShapeBM characterizes a </a:t>
            </a:r>
            <a:r>
              <a:rPr lang="en-US" b="1" dirty="0" smtClean="0"/>
              <a:t>strong</a:t>
            </a:r>
            <a:r>
              <a:rPr lang="en-US" dirty="0" smtClean="0"/>
              <a:t> model of shape:</a:t>
            </a:r>
          </a:p>
          <a:p>
            <a:pPr lvl="1"/>
            <a:r>
              <a:rPr lang="en-US" dirty="0" smtClean="0"/>
              <a:t>Samples are </a:t>
            </a:r>
            <a:r>
              <a:rPr lang="en-US" b="1" dirty="0" smtClean="0"/>
              <a:t>realistic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Samples </a:t>
            </a:r>
            <a:r>
              <a:rPr lang="en-US" b="1" dirty="0" smtClean="0"/>
              <a:t>generalize</a:t>
            </a:r>
            <a:r>
              <a:rPr lang="en-US" dirty="0" smtClean="0"/>
              <a:t> from training data.</a:t>
            </a:r>
          </a:p>
          <a:p>
            <a:pPr lvl="1"/>
            <a:endParaRPr lang="en-US" dirty="0"/>
          </a:p>
          <a:p>
            <a:r>
              <a:rPr lang="en-US" dirty="0" smtClean="0"/>
              <a:t>The ShapeBM learns distributions that are qualitatively and quantitatively better than other models for this task.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272629"/>
            <a:ext cx="7772400" cy="1500187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69154" y="5302949"/>
            <a:ext cx="337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MATLAB GUI available at</a:t>
            </a:r>
          </a:p>
          <a:p>
            <a:pPr algn="ctr"/>
            <a:r>
              <a:rPr lang="en-US" dirty="0" smtClean="0">
                <a:solidFill>
                  <a:srgbClr val="FF0080"/>
                </a:solidFill>
                <a:latin typeface="Courier"/>
                <a:cs typeface="Courier"/>
              </a:rPr>
              <a:t>http://</a:t>
            </a:r>
            <a:r>
              <a:rPr lang="en-US" dirty="0" err="1" smtClean="0">
                <a:solidFill>
                  <a:srgbClr val="FF0080"/>
                </a:solidFill>
                <a:latin typeface="Courier"/>
                <a:cs typeface="Courier"/>
              </a:rPr>
              <a:t>arkitus.com</a:t>
            </a:r>
            <a:r>
              <a:rPr lang="en-US" dirty="0" smtClean="0">
                <a:solidFill>
                  <a:srgbClr val="FF0080"/>
                </a:solidFill>
                <a:latin typeface="Courier"/>
                <a:cs typeface="Courier"/>
              </a:rPr>
              <a:t>/Ali/</a:t>
            </a:r>
            <a:endParaRPr lang="en-US" dirty="0">
              <a:solidFill>
                <a:srgbClr val="FF0080"/>
              </a:solidFill>
              <a:latin typeface="Courier"/>
              <a:cs typeface="Courier"/>
            </a:endParaRPr>
          </a:p>
        </p:txBody>
      </p:sp>
      <p:pic>
        <p:nvPicPr>
          <p:cNvPr id="5" name="cvpr_12_eslami_shapebm_talk_video_questions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9805" b="8569"/>
          <a:stretch/>
        </p:blipFill>
        <p:spPr>
          <a:xfrm>
            <a:off x="2225841" y="1910993"/>
            <a:ext cx="4692318" cy="287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8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2678907"/>
            <a:ext cx="7772400" cy="1500187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38416" y="4005064"/>
            <a:ext cx="50321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"</a:t>
            </a:r>
            <a:r>
              <a:rPr lang="en-US" sz="1400" dirty="0"/>
              <a:t>The Shape Boltzmann Machine: a Strong Model of Object Shape"</a:t>
            </a:r>
          </a:p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S. M. Ali Eslami, Nicolas Heess and John Winn (2012)</a:t>
            </a:r>
          </a:p>
          <a:p>
            <a:pPr algn="ctr"/>
            <a:r>
              <a:rPr lang="en-US" sz="1400" dirty="0">
                <a:solidFill>
                  <a:srgbClr val="7F7F7F"/>
                </a:solidFill>
              </a:rPr>
              <a:t>Computer Vision and Pattern Recognition (CVPR), Providence, </a:t>
            </a:r>
            <a:r>
              <a:rPr lang="en-US" sz="1400" dirty="0" smtClean="0">
                <a:solidFill>
                  <a:srgbClr val="7F7F7F"/>
                </a:solidFill>
              </a:rPr>
              <a:t>USA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MATLAB GUI available at</a:t>
            </a:r>
          </a:p>
          <a:p>
            <a:pPr algn="ctr"/>
            <a:r>
              <a:rPr lang="en-US" dirty="0" smtClean="0">
                <a:solidFill>
                  <a:srgbClr val="FF0080"/>
                </a:solidFill>
                <a:latin typeface="Courier"/>
                <a:cs typeface="Courier"/>
              </a:rPr>
              <a:t>http://</a:t>
            </a:r>
            <a:r>
              <a:rPr lang="en-US" dirty="0" err="1" smtClean="0">
                <a:solidFill>
                  <a:srgbClr val="FF0080"/>
                </a:solidFill>
                <a:latin typeface="Courier"/>
                <a:cs typeface="Courier"/>
              </a:rPr>
              <a:t>arkitus.com</a:t>
            </a:r>
            <a:r>
              <a:rPr lang="en-US" dirty="0" smtClean="0">
                <a:solidFill>
                  <a:srgbClr val="FF0080"/>
                </a:solidFill>
                <a:latin typeface="Courier"/>
                <a:cs typeface="Courier"/>
              </a:rPr>
              <a:t>/Ali/</a:t>
            </a:r>
            <a:endParaRPr lang="en-US" dirty="0">
              <a:solidFill>
                <a:srgbClr val="FF008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1680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28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Evaluating Realism </a:t>
            </a:r>
            <a:r>
              <a:rPr lang="en-US" i="1" dirty="0"/>
              <a:t>and</a:t>
            </a:r>
            <a:r>
              <a:rPr lang="en-US" dirty="0"/>
              <a:t> Generalization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Weizmann horses – 327 images – 2000+100 hidden units</a:t>
            </a:r>
          </a:p>
        </p:txBody>
      </p:sp>
      <p:pic>
        <p:nvPicPr>
          <p:cNvPr id="3" name="Picture 2" descr="comple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2226820"/>
            <a:ext cx="7557025" cy="32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1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shape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29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Evaluating Realism </a:t>
            </a:r>
            <a:r>
              <a:rPr lang="en-US" i="1" dirty="0"/>
              <a:t>and</a:t>
            </a:r>
            <a:r>
              <a:rPr lang="en-US" dirty="0"/>
              <a:t> Generalization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Weizmann horses – 327 images – 2000+100 hidden units</a:t>
            </a:r>
          </a:p>
        </p:txBody>
      </p:sp>
      <p:pic>
        <p:nvPicPr>
          <p:cNvPr id="22" name="Picture 21" descr="constrained-weizmann-constrai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1916832"/>
            <a:ext cx="6870023" cy="1088247"/>
          </a:xfrm>
          <a:prstGeom prst="rect">
            <a:avLst/>
          </a:prstGeom>
        </p:spPr>
      </p:pic>
      <p:pic>
        <p:nvPicPr>
          <p:cNvPr id="23" name="Picture 22" descr="constrained-weizman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3606560"/>
            <a:ext cx="6870023" cy="2198704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>
          <a:xfrm>
            <a:off x="2662419" y="3189886"/>
            <a:ext cx="232490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own Arrow 24"/>
          <p:cNvSpPr/>
          <p:nvPr/>
        </p:nvSpPr>
        <p:spPr>
          <a:xfrm>
            <a:off x="6228184" y="3187148"/>
            <a:ext cx="232490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07536" y="5069192"/>
            <a:ext cx="11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ShapeBM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614561" y="3992771"/>
            <a:ext cx="48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4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Weizmann horse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Sample training images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327 images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691743"/>
            <a:ext cx="8096250" cy="43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8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30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Constrained completion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Caltech motorbikes – 798 images – 1200+50 hidden units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1920533"/>
            <a:ext cx="6870023" cy="10808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3606560"/>
            <a:ext cx="6870023" cy="2198703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>
          <a:xfrm>
            <a:off x="2662419" y="3189886"/>
            <a:ext cx="232490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own Arrow 24"/>
          <p:cNvSpPr/>
          <p:nvPr/>
        </p:nvSpPr>
        <p:spPr>
          <a:xfrm>
            <a:off x="6228184" y="3187148"/>
            <a:ext cx="232490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07536" y="5069192"/>
            <a:ext cx="11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ShapeBM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614561" y="3992771"/>
            <a:ext cx="48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1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can one do with an ideal shape model?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4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Segmentation (due to probabilistic nature)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72850" y="4061598"/>
            <a:ext cx="6198300" cy="1383626"/>
            <a:chOff x="3252259" y="2125119"/>
            <a:chExt cx="6198300" cy="138362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5465" y="2132856"/>
              <a:ext cx="2595094" cy="13758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2259" y="2125119"/>
              <a:ext cx="2595094" cy="13758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440" y="2348880"/>
              <a:ext cx="1453410" cy="96470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6840" y="2348880"/>
              <a:ext cx="1453410" cy="9647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9702" y="2636912"/>
              <a:ext cx="397544" cy="351924"/>
            </a:xfrm>
            <a:prstGeom prst="rect">
              <a:avLst/>
            </a:prstGeom>
          </p:spPr>
        </p:pic>
      </p:grpSp>
      <p:pic>
        <p:nvPicPr>
          <p:cNvPr id="3" name="Picture 2" descr="horse0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88" y="1829350"/>
            <a:ext cx="2120425" cy="1408221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27" name="Down Arrow 26"/>
          <p:cNvSpPr/>
          <p:nvPr/>
        </p:nvSpPr>
        <p:spPr>
          <a:xfrm rot="2700000">
            <a:off x="3415652" y="3553923"/>
            <a:ext cx="232490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 rot="18900000">
            <a:off x="5503884" y="3553923"/>
            <a:ext cx="232490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can one do with an ideal shape model?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5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Image completion (due to generative nature)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3" y="2277168"/>
            <a:ext cx="2659823" cy="2659823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5" name="Down Arrow 14"/>
          <p:cNvSpPr/>
          <p:nvPr/>
        </p:nvSpPr>
        <p:spPr>
          <a:xfrm rot="16200000">
            <a:off x="4383747" y="3401525"/>
            <a:ext cx="232490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ntro_completion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1401" r="21970"/>
          <a:stretch/>
        </p:blipFill>
        <p:spPr>
          <a:xfrm>
            <a:off x="5366165" y="2277168"/>
            <a:ext cx="2662219" cy="2664000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30164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can one do with an ideal shape model?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6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Computer graphics (due to generative nature)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3" y="2266202"/>
            <a:ext cx="2659823" cy="2659823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5" name="Down Arrow 14"/>
          <p:cNvSpPr/>
          <p:nvPr/>
        </p:nvSpPr>
        <p:spPr>
          <a:xfrm rot="16200000">
            <a:off x="4383747" y="3390559"/>
            <a:ext cx="232490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ntro_graphics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1401" r="21402"/>
          <a:stretch/>
        </p:blipFill>
        <p:spPr>
          <a:xfrm>
            <a:off x="5400392" y="2266202"/>
            <a:ext cx="2700000" cy="2674966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13165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2267744" y="4221088"/>
            <a:ext cx="2006390" cy="1639951"/>
          </a:xfrm>
          <a:custGeom>
            <a:avLst/>
            <a:gdLst>
              <a:gd name="connsiteX0" fmla="*/ 37650 w 2937555"/>
              <a:gd name="connsiteY0" fmla="*/ 1183534 h 2401053"/>
              <a:gd name="connsiteX1" fmla="*/ 957719 w 2937555"/>
              <a:gd name="connsiteY1" fmla="*/ 69150 h 2401053"/>
              <a:gd name="connsiteX2" fmla="*/ 2888569 w 2937555"/>
              <a:gd name="connsiteY2" fmla="*/ 367183 h 2401053"/>
              <a:gd name="connsiteX3" fmla="*/ 2162881 w 2937555"/>
              <a:gd name="connsiteY3" fmla="*/ 2388624 h 2401053"/>
              <a:gd name="connsiteX4" fmla="*/ 37650 w 2937555"/>
              <a:gd name="connsiteY4" fmla="*/ 1183534 h 2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555" h="2401053">
                <a:moveTo>
                  <a:pt x="37650" y="1183534"/>
                </a:moveTo>
                <a:cubicBezTo>
                  <a:pt x="-163210" y="796955"/>
                  <a:pt x="482566" y="205208"/>
                  <a:pt x="957719" y="69150"/>
                </a:cubicBezTo>
                <a:cubicBezTo>
                  <a:pt x="1432872" y="-66908"/>
                  <a:pt x="2687709" y="-19396"/>
                  <a:pt x="2888569" y="367183"/>
                </a:cubicBezTo>
                <a:cubicBezTo>
                  <a:pt x="3089429" y="753762"/>
                  <a:pt x="2638034" y="2256885"/>
                  <a:pt x="2162881" y="2388624"/>
                </a:cubicBezTo>
                <a:cubicBezTo>
                  <a:pt x="1687728" y="2520363"/>
                  <a:pt x="238510" y="1570113"/>
                  <a:pt x="37650" y="1183534"/>
                </a:cubicBezTo>
                <a:close/>
              </a:path>
            </a:pathLst>
          </a:custGeom>
          <a:solidFill>
            <a:schemeClr val="bg1">
              <a:lumMod val="6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339752" y="4149080"/>
            <a:ext cx="1942205" cy="1681524"/>
          </a:xfrm>
          <a:custGeom>
            <a:avLst/>
            <a:gdLst>
              <a:gd name="connsiteX0" fmla="*/ 1093433 w 3198698"/>
              <a:gd name="connsiteY0" fmla="*/ 3881 h 2706335"/>
              <a:gd name="connsiteX1" fmla="*/ 2065337 w 3198698"/>
              <a:gd name="connsiteY1" fmla="*/ 690653 h 2706335"/>
              <a:gd name="connsiteX2" fmla="*/ 3179788 w 3198698"/>
              <a:gd name="connsiteY2" fmla="*/ 314872 h 2706335"/>
              <a:gd name="connsiteX3" fmla="*/ 2739191 w 3198698"/>
              <a:gd name="connsiteY3" fmla="*/ 1597710 h 2706335"/>
              <a:gd name="connsiteX4" fmla="*/ 2376347 w 3198698"/>
              <a:gd name="connsiteY4" fmla="*/ 2634347 h 2706335"/>
              <a:gd name="connsiteX5" fmla="*/ 1456277 w 3198698"/>
              <a:gd name="connsiteY5" fmla="*/ 2504767 h 2706335"/>
              <a:gd name="connsiteX6" fmla="*/ 1197103 w 3198698"/>
              <a:gd name="connsiteY6" fmla="*/ 1597710 h 2706335"/>
              <a:gd name="connsiteX7" fmla="*/ 69694 w 3198698"/>
              <a:gd name="connsiteY7" fmla="*/ 1662500 h 2706335"/>
              <a:gd name="connsiteX8" fmla="*/ 225199 w 3198698"/>
              <a:gd name="connsiteY8" fmla="*/ 470368 h 2706335"/>
              <a:gd name="connsiteX9" fmla="*/ 1093433 w 3198698"/>
              <a:gd name="connsiteY9" fmla="*/ 3881 h 2706335"/>
              <a:gd name="connsiteX0" fmla="*/ 1375573 w 3208705"/>
              <a:gd name="connsiteY0" fmla="*/ 4908 h 2642572"/>
              <a:gd name="connsiteX1" fmla="*/ 2075344 w 3208705"/>
              <a:gd name="connsiteY1" fmla="*/ 626890 h 2642572"/>
              <a:gd name="connsiteX2" fmla="*/ 3189795 w 3208705"/>
              <a:gd name="connsiteY2" fmla="*/ 251109 h 2642572"/>
              <a:gd name="connsiteX3" fmla="*/ 2749198 w 3208705"/>
              <a:gd name="connsiteY3" fmla="*/ 1533947 h 2642572"/>
              <a:gd name="connsiteX4" fmla="*/ 2386354 w 3208705"/>
              <a:gd name="connsiteY4" fmla="*/ 2570584 h 2642572"/>
              <a:gd name="connsiteX5" fmla="*/ 1466284 w 3208705"/>
              <a:gd name="connsiteY5" fmla="*/ 2441004 h 2642572"/>
              <a:gd name="connsiteX6" fmla="*/ 1207110 w 3208705"/>
              <a:gd name="connsiteY6" fmla="*/ 1533947 h 2642572"/>
              <a:gd name="connsiteX7" fmla="*/ 79701 w 3208705"/>
              <a:gd name="connsiteY7" fmla="*/ 1598737 h 2642572"/>
              <a:gd name="connsiteX8" fmla="*/ 235206 w 3208705"/>
              <a:gd name="connsiteY8" fmla="*/ 406605 h 2642572"/>
              <a:gd name="connsiteX9" fmla="*/ 1375573 w 3208705"/>
              <a:gd name="connsiteY9" fmla="*/ 4908 h 2642572"/>
              <a:gd name="connsiteX0" fmla="*/ 1346842 w 3179974"/>
              <a:gd name="connsiteY0" fmla="*/ 2024 h 2639688"/>
              <a:gd name="connsiteX1" fmla="*/ 2046613 w 3179974"/>
              <a:gd name="connsiteY1" fmla="*/ 624006 h 2639688"/>
              <a:gd name="connsiteX2" fmla="*/ 3161064 w 3179974"/>
              <a:gd name="connsiteY2" fmla="*/ 248225 h 2639688"/>
              <a:gd name="connsiteX3" fmla="*/ 2720467 w 3179974"/>
              <a:gd name="connsiteY3" fmla="*/ 1531063 h 2639688"/>
              <a:gd name="connsiteX4" fmla="*/ 2357623 w 3179974"/>
              <a:gd name="connsiteY4" fmla="*/ 2567700 h 2639688"/>
              <a:gd name="connsiteX5" fmla="*/ 1437553 w 3179974"/>
              <a:gd name="connsiteY5" fmla="*/ 2438120 h 2639688"/>
              <a:gd name="connsiteX6" fmla="*/ 1178379 w 3179974"/>
              <a:gd name="connsiteY6" fmla="*/ 1531063 h 2639688"/>
              <a:gd name="connsiteX7" fmla="*/ 50970 w 3179974"/>
              <a:gd name="connsiteY7" fmla="*/ 1595853 h 2639688"/>
              <a:gd name="connsiteX8" fmla="*/ 361980 w 3179974"/>
              <a:gd name="connsiteY8" fmla="*/ 468510 h 2639688"/>
              <a:gd name="connsiteX9" fmla="*/ 1346842 w 3179974"/>
              <a:gd name="connsiteY9" fmla="*/ 2024 h 2639688"/>
              <a:gd name="connsiteX0" fmla="*/ 1122321 w 2955453"/>
              <a:gd name="connsiteY0" fmla="*/ 2093 h 2639757"/>
              <a:gd name="connsiteX1" fmla="*/ 1822092 w 2955453"/>
              <a:gd name="connsiteY1" fmla="*/ 624075 h 2639757"/>
              <a:gd name="connsiteX2" fmla="*/ 2936543 w 2955453"/>
              <a:gd name="connsiteY2" fmla="*/ 248294 h 2639757"/>
              <a:gd name="connsiteX3" fmla="*/ 2495946 w 2955453"/>
              <a:gd name="connsiteY3" fmla="*/ 1531132 h 2639757"/>
              <a:gd name="connsiteX4" fmla="*/ 2133102 w 2955453"/>
              <a:gd name="connsiteY4" fmla="*/ 2567769 h 2639757"/>
              <a:gd name="connsiteX5" fmla="*/ 1213032 w 2955453"/>
              <a:gd name="connsiteY5" fmla="*/ 2438189 h 2639757"/>
              <a:gd name="connsiteX6" fmla="*/ 953858 w 2955453"/>
              <a:gd name="connsiteY6" fmla="*/ 1531132 h 2639757"/>
              <a:gd name="connsiteX7" fmla="*/ 111541 w 2955453"/>
              <a:gd name="connsiteY7" fmla="*/ 1647754 h 2639757"/>
              <a:gd name="connsiteX8" fmla="*/ 137459 w 2955453"/>
              <a:gd name="connsiteY8" fmla="*/ 468579 h 2639757"/>
              <a:gd name="connsiteX9" fmla="*/ 1122321 w 2955453"/>
              <a:gd name="connsiteY9" fmla="*/ 2093 h 2639757"/>
              <a:gd name="connsiteX0" fmla="*/ 1122321 w 2955453"/>
              <a:gd name="connsiteY0" fmla="*/ 2093 h 2629751"/>
              <a:gd name="connsiteX1" fmla="*/ 1822092 w 2955453"/>
              <a:gd name="connsiteY1" fmla="*/ 624075 h 2629751"/>
              <a:gd name="connsiteX2" fmla="*/ 2936543 w 2955453"/>
              <a:gd name="connsiteY2" fmla="*/ 248294 h 2629751"/>
              <a:gd name="connsiteX3" fmla="*/ 2495946 w 2955453"/>
              <a:gd name="connsiteY3" fmla="*/ 1531132 h 2629751"/>
              <a:gd name="connsiteX4" fmla="*/ 2133102 w 2955453"/>
              <a:gd name="connsiteY4" fmla="*/ 2567769 h 2629751"/>
              <a:gd name="connsiteX5" fmla="*/ 1213032 w 2955453"/>
              <a:gd name="connsiteY5" fmla="*/ 2438189 h 2629751"/>
              <a:gd name="connsiteX6" fmla="*/ 837230 w 2955453"/>
              <a:gd name="connsiteY6" fmla="*/ 1829165 h 2629751"/>
              <a:gd name="connsiteX7" fmla="*/ 111541 w 2955453"/>
              <a:gd name="connsiteY7" fmla="*/ 1647754 h 2629751"/>
              <a:gd name="connsiteX8" fmla="*/ 137459 w 2955453"/>
              <a:gd name="connsiteY8" fmla="*/ 468579 h 2629751"/>
              <a:gd name="connsiteX9" fmla="*/ 1122321 w 2955453"/>
              <a:gd name="connsiteY9" fmla="*/ 2093 h 2629751"/>
              <a:gd name="connsiteX0" fmla="*/ 1122321 w 2955926"/>
              <a:gd name="connsiteY0" fmla="*/ 2093 h 2464130"/>
              <a:gd name="connsiteX1" fmla="*/ 1822092 w 2955926"/>
              <a:gd name="connsiteY1" fmla="*/ 624075 h 2464130"/>
              <a:gd name="connsiteX2" fmla="*/ 2936543 w 2955926"/>
              <a:gd name="connsiteY2" fmla="*/ 248294 h 2464130"/>
              <a:gd name="connsiteX3" fmla="*/ 2495946 w 2955926"/>
              <a:gd name="connsiteY3" fmla="*/ 1531132 h 2464130"/>
              <a:gd name="connsiteX4" fmla="*/ 2055350 w 2955926"/>
              <a:gd name="connsiteY4" fmla="*/ 2269736 h 2464130"/>
              <a:gd name="connsiteX5" fmla="*/ 1213032 w 2955926"/>
              <a:gd name="connsiteY5" fmla="*/ 2438189 h 2464130"/>
              <a:gd name="connsiteX6" fmla="*/ 837230 w 2955926"/>
              <a:gd name="connsiteY6" fmla="*/ 1829165 h 2464130"/>
              <a:gd name="connsiteX7" fmla="*/ 111541 w 2955926"/>
              <a:gd name="connsiteY7" fmla="*/ 1647754 h 2464130"/>
              <a:gd name="connsiteX8" fmla="*/ 137459 w 2955926"/>
              <a:gd name="connsiteY8" fmla="*/ 468579 h 2464130"/>
              <a:gd name="connsiteX9" fmla="*/ 1122321 w 2955926"/>
              <a:gd name="connsiteY9" fmla="*/ 2093 h 2464130"/>
              <a:gd name="connsiteX0" fmla="*/ 1122321 w 2988616"/>
              <a:gd name="connsiteY0" fmla="*/ 2093 h 2463563"/>
              <a:gd name="connsiteX1" fmla="*/ 1822092 w 2988616"/>
              <a:gd name="connsiteY1" fmla="*/ 624075 h 2463563"/>
              <a:gd name="connsiteX2" fmla="*/ 2936543 w 2988616"/>
              <a:gd name="connsiteY2" fmla="*/ 248294 h 2463563"/>
              <a:gd name="connsiteX3" fmla="*/ 2729203 w 2988616"/>
              <a:gd name="connsiteY3" fmla="*/ 1557048 h 2463563"/>
              <a:gd name="connsiteX4" fmla="*/ 2055350 w 2988616"/>
              <a:gd name="connsiteY4" fmla="*/ 2269736 h 2463563"/>
              <a:gd name="connsiteX5" fmla="*/ 1213032 w 2988616"/>
              <a:gd name="connsiteY5" fmla="*/ 2438189 h 2463563"/>
              <a:gd name="connsiteX6" fmla="*/ 837230 w 2988616"/>
              <a:gd name="connsiteY6" fmla="*/ 1829165 h 2463563"/>
              <a:gd name="connsiteX7" fmla="*/ 111541 w 2988616"/>
              <a:gd name="connsiteY7" fmla="*/ 1647754 h 2463563"/>
              <a:gd name="connsiteX8" fmla="*/ 137459 w 2988616"/>
              <a:gd name="connsiteY8" fmla="*/ 468579 h 2463563"/>
              <a:gd name="connsiteX9" fmla="*/ 1122321 w 2988616"/>
              <a:gd name="connsiteY9" fmla="*/ 2093 h 2463563"/>
              <a:gd name="connsiteX0" fmla="*/ 1122321 w 2769807"/>
              <a:gd name="connsiteY0" fmla="*/ 2093 h 2463563"/>
              <a:gd name="connsiteX1" fmla="*/ 1822092 w 2769807"/>
              <a:gd name="connsiteY1" fmla="*/ 624075 h 2463563"/>
              <a:gd name="connsiteX2" fmla="*/ 2599616 w 2769807"/>
              <a:gd name="connsiteY2" fmla="*/ 287168 h 2463563"/>
              <a:gd name="connsiteX3" fmla="*/ 2729203 w 2769807"/>
              <a:gd name="connsiteY3" fmla="*/ 1557048 h 2463563"/>
              <a:gd name="connsiteX4" fmla="*/ 2055350 w 2769807"/>
              <a:gd name="connsiteY4" fmla="*/ 2269736 h 2463563"/>
              <a:gd name="connsiteX5" fmla="*/ 1213032 w 2769807"/>
              <a:gd name="connsiteY5" fmla="*/ 2438189 h 2463563"/>
              <a:gd name="connsiteX6" fmla="*/ 837230 w 2769807"/>
              <a:gd name="connsiteY6" fmla="*/ 1829165 h 2463563"/>
              <a:gd name="connsiteX7" fmla="*/ 111541 w 2769807"/>
              <a:gd name="connsiteY7" fmla="*/ 1647754 h 2463563"/>
              <a:gd name="connsiteX8" fmla="*/ 137459 w 2769807"/>
              <a:gd name="connsiteY8" fmla="*/ 468579 h 2463563"/>
              <a:gd name="connsiteX9" fmla="*/ 1122321 w 2769807"/>
              <a:gd name="connsiteY9" fmla="*/ 2093 h 2463563"/>
              <a:gd name="connsiteX0" fmla="*/ 1122321 w 2771991"/>
              <a:gd name="connsiteY0" fmla="*/ 81 h 2461551"/>
              <a:gd name="connsiteX1" fmla="*/ 1757298 w 2771991"/>
              <a:gd name="connsiteY1" fmla="*/ 427694 h 2461551"/>
              <a:gd name="connsiteX2" fmla="*/ 2599616 w 2771991"/>
              <a:gd name="connsiteY2" fmla="*/ 285156 h 2461551"/>
              <a:gd name="connsiteX3" fmla="*/ 2729203 w 2771991"/>
              <a:gd name="connsiteY3" fmla="*/ 1555036 h 2461551"/>
              <a:gd name="connsiteX4" fmla="*/ 2055350 w 2771991"/>
              <a:gd name="connsiteY4" fmla="*/ 2267724 h 2461551"/>
              <a:gd name="connsiteX5" fmla="*/ 1213032 w 2771991"/>
              <a:gd name="connsiteY5" fmla="*/ 2436177 h 2461551"/>
              <a:gd name="connsiteX6" fmla="*/ 837230 w 2771991"/>
              <a:gd name="connsiteY6" fmla="*/ 1827153 h 2461551"/>
              <a:gd name="connsiteX7" fmla="*/ 111541 w 2771991"/>
              <a:gd name="connsiteY7" fmla="*/ 1645742 h 2461551"/>
              <a:gd name="connsiteX8" fmla="*/ 137459 w 2771991"/>
              <a:gd name="connsiteY8" fmla="*/ 466567 h 2461551"/>
              <a:gd name="connsiteX9" fmla="*/ 1122321 w 2771991"/>
              <a:gd name="connsiteY9" fmla="*/ 81 h 2461551"/>
              <a:gd name="connsiteX0" fmla="*/ 1122321 w 2843583"/>
              <a:gd name="connsiteY0" fmla="*/ 81 h 2461918"/>
              <a:gd name="connsiteX1" fmla="*/ 1757298 w 2843583"/>
              <a:gd name="connsiteY1" fmla="*/ 427694 h 2461918"/>
              <a:gd name="connsiteX2" fmla="*/ 2599616 w 2843583"/>
              <a:gd name="connsiteY2" fmla="*/ 285156 h 2461918"/>
              <a:gd name="connsiteX3" fmla="*/ 2813721 w 2843583"/>
              <a:gd name="connsiteY3" fmla="*/ 1538132 h 2461918"/>
              <a:gd name="connsiteX4" fmla="*/ 2055350 w 2843583"/>
              <a:gd name="connsiteY4" fmla="*/ 2267724 h 2461918"/>
              <a:gd name="connsiteX5" fmla="*/ 1213032 w 2843583"/>
              <a:gd name="connsiteY5" fmla="*/ 2436177 h 2461918"/>
              <a:gd name="connsiteX6" fmla="*/ 837230 w 2843583"/>
              <a:gd name="connsiteY6" fmla="*/ 1827153 h 2461918"/>
              <a:gd name="connsiteX7" fmla="*/ 111541 w 2843583"/>
              <a:gd name="connsiteY7" fmla="*/ 1645742 h 2461918"/>
              <a:gd name="connsiteX8" fmla="*/ 137459 w 2843583"/>
              <a:gd name="connsiteY8" fmla="*/ 466567 h 2461918"/>
              <a:gd name="connsiteX9" fmla="*/ 1122321 w 2843583"/>
              <a:gd name="connsiteY9" fmla="*/ 81 h 246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3583" h="2461918">
                <a:moveTo>
                  <a:pt x="1122321" y="81"/>
                </a:moveTo>
                <a:cubicBezTo>
                  <a:pt x="1392294" y="-6398"/>
                  <a:pt x="1511082" y="380181"/>
                  <a:pt x="1757298" y="427694"/>
                </a:cubicBezTo>
                <a:cubicBezTo>
                  <a:pt x="2003514" y="475207"/>
                  <a:pt x="2423546" y="100083"/>
                  <a:pt x="2599616" y="285156"/>
                </a:cubicBezTo>
                <a:cubicBezTo>
                  <a:pt x="2775686" y="470229"/>
                  <a:pt x="2904432" y="1207704"/>
                  <a:pt x="2813721" y="1538132"/>
                </a:cubicBezTo>
                <a:cubicBezTo>
                  <a:pt x="2723010" y="1868560"/>
                  <a:pt x="2322132" y="2118050"/>
                  <a:pt x="2055350" y="2267724"/>
                </a:cubicBezTo>
                <a:cubicBezTo>
                  <a:pt x="1788569" y="2417398"/>
                  <a:pt x="1416052" y="2509605"/>
                  <a:pt x="1213032" y="2436177"/>
                </a:cubicBezTo>
                <a:cubicBezTo>
                  <a:pt x="1010012" y="2362749"/>
                  <a:pt x="1020812" y="1958892"/>
                  <a:pt x="837230" y="1827153"/>
                </a:cubicBezTo>
                <a:cubicBezTo>
                  <a:pt x="653648" y="1695414"/>
                  <a:pt x="273525" y="1833632"/>
                  <a:pt x="111541" y="1645742"/>
                </a:cubicBezTo>
                <a:cubicBezTo>
                  <a:pt x="-50443" y="1457852"/>
                  <a:pt x="-31004" y="740844"/>
                  <a:pt x="137459" y="466567"/>
                </a:cubicBezTo>
                <a:cubicBezTo>
                  <a:pt x="305922" y="192290"/>
                  <a:pt x="852348" y="6560"/>
                  <a:pt x="1122321" y="81"/>
                </a:cubicBezTo>
                <a:close/>
              </a:path>
            </a:pathLst>
          </a:custGeom>
          <a:solidFill>
            <a:srgbClr val="2D9FC3">
              <a:alpha val="5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574118" y="3798610"/>
            <a:ext cx="2997882" cy="2397654"/>
          </a:xfrm>
          <a:custGeom>
            <a:avLst/>
            <a:gdLst>
              <a:gd name="connsiteX0" fmla="*/ 1240374 w 5259543"/>
              <a:gd name="connsiteY0" fmla="*/ 132985 h 4565016"/>
              <a:gd name="connsiteX1" fmla="*/ 4220881 w 5259543"/>
              <a:gd name="connsiteY1" fmla="*/ 107069 h 4565016"/>
              <a:gd name="connsiteX2" fmla="*/ 5244620 w 5259543"/>
              <a:gd name="connsiteY2" fmla="*/ 1221453 h 4565016"/>
              <a:gd name="connsiteX3" fmla="*/ 4739230 w 5259543"/>
              <a:gd name="connsiteY3" fmla="*/ 2763450 h 4565016"/>
              <a:gd name="connsiteX4" fmla="*/ 3521110 w 5259543"/>
              <a:gd name="connsiteY4" fmla="*/ 3398390 h 4565016"/>
              <a:gd name="connsiteX5" fmla="*/ 2575123 w 5259543"/>
              <a:gd name="connsiteY5" fmla="*/ 4460943 h 4565016"/>
              <a:gd name="connsiteX6" fmla="*/ 74089 w 5259543"/>
              <a:gd name="connsiteY6" fmla="*/ 4175868 h 4565016"/>
              <a:gd name="connsiteX7" fmla="*/ 618355 w 5259543"/>
              <a:gd name="connsiteY7" fmla="*/ 1376949 h 4565016"/>
              <a:gd name="connsiteX8" fmla="*/ 164800 w 5259543"/>
              <a:gd name="connsiteY8" fmla="*/ 81153 h 4565016"/>
              <a:gd name="connsiteX9" fmla="*/ 1240374 w 5259543"/>
              <a:gd name="connsiteY9" fmla="*/ 132985 h 4565016"/>
              <a:gd name="connsiteX0" fmla="*/ 1240374 w 5259543"/>
              <a:gd name="connsiteY0" fmla="*/ 119078 h 4551109"/>
              <a:gd name="connsiteX1" fmla="*/ 4220881 w 5259543"/>
              <a:gd name="connsiteY1" fmla="*/ 93162 h 4551109"/>
              <a:gd name="connsiteX2" fmla="*/ 5244620 w 5259543"/>
              <a:gd name="connsiteY2" fmla="*/ 1207546 h 4551109"/>
              <a:gd name="connsiteX3" fmla="*/ 4739230 w 5259543"/>
              <a:gd name="connsiteY3" fmla="*/ 2749543 h 4551109"/>
              <a:gd name="connsiteX4" fmla="*/ 3521110 w 5259543"/>
              <a:gd name="connsiteY4" fmla="*/ 3384483 h 4551109"/>
              <a:gd name="connsiteX5" fmla="*/ 2575123 w 5259543"/>
              <a:gd name="connsiteY5" fmla="*/ 4447036 h 4551109"/>
              <a:gd name="connsiteX6" fmla="*/ 74089 w 5259543"/>
              <a:gd name="connsiteY6" fmla="*/ 4161961 h 4551109"/>
              <a:gd name="connsiteX7" fmla="*/ 618355 w 5259543"/>
              <a:gd name="connsiteY7" fmla="*/ 1363042 h 4551109"/>
              <a:gd name="connsiteX8" fmla="*/ 164800 w 5259543"/>
              <a:gd name="connsiteY8" fmla="*/ 585564 h 4551109"/>
              <a:gd name="connsiteX9" fmla="*/ 1240374 w 5259543"/>
              <a:gd name="connsiteY9" fmla="*/ 119078 h 4551109"/>
              <a:gd name="connsiteX0" fmla="*/ 1359439 w 5378608"/>
              <a:gd name="connsiteY0" fmla="*/ 119078 h 4517628"/>
              <a:gd name="connsiteX1" fmla="*/ 4339946 w 5378608"/>
              <a:gd name="connsiteY1" fmla="*/ 93162 h 4517628"/>
              <a:gd name="connsiteX2" fmla="*/ 5363685 w 5378608"/>
              <a:gd name="connsiteY2" fmla="*/ 1207546 h 4517628"/>
              <a:gd name="connsiteX3" fmla="*/ 4858295 w 5378608"/>
              <a:gd name="connsiteY3" fmla="*/ 2749543 h 4517628"/>
              <a:gd name="connsiteX4" fmla="*/ 3640175 w 5378608"/>
              <a:gd name="connsiteY4" fmla="*/ 3384483 h 4517628"/>
              <a:gd name="connsiteX5" fmla="*/ 2694188 w 5378608"/>
              <a:gd name="connsiteY5" fmla="*/ 4447036 h 4517628"/>
              <a:gd name="connsiteX6" fmla="*/ 193154 w 5378608"/>
              <a:gd name="connsiteY6" fmla="*/ 4161961 h 4517628"/>
              <a:gd name="connsiteX7" fmla="*/ 180195 w 5378608"/>
              <a:gd name="connsiteY7" fmla="*/ 2101645 h 4517628"/>
              <a:gd name="connsiteX8" fmla="*/ 283865 w 5378608"/>
              <a:gd name="connsiteY8" fmla="*/ 585564 h 4517628"/>
              <a:gd name="connsiteX9" fmla="*/ 1359439 w 5378608"/>
              <a:gd name="connsiteY9" fmla="*/ 119078 h 4517628"/>
              <a:gd name="connsiteX0" fmla="*/ 1359439 w 5378608"/>
              <a:gd name="connsiteY0" fmla="*/ 119078 h 4540656"/>
              <a:gd name="connsiteX1" fmla="*/ 4339946 w 5378608"/>
              <a:gd name="connsiteY1" fmla="*/ 93162 h 4540656"/>
              <a:gd name="connsiteX2" fmla="*/ 5363685 w 5378608"/>
              <a:gd name="connsiteY2" fmla="*/ 1207546 h 4540656"/>
              <a:gd name="connsiteX3" fmla="*/ 4858295 w 5378608"/>
              <a:gd name="connsiteY3" fmla="*/ 2749543 h 4540656"/>
              <a:gd name="connsiteX4" fmla="*/ 3640175 w 5378608"/>
              <a:gd name="connsiteY4" fmla="*/ 3073492 h 4540656"/>
              <a:gd name="connsiteX5" fmla="*/ 2694188 w 5378608"/>
              <a:gd name="connsiteY5" fmla="*/ 4447036 h 4540656"/>
              <a:gd name="connsiteX6" fmla="*/ 193154 w 5378608"/>
              <a:gd name="connsiteY6" fmla="*/ 4161961 h 4540656"/>
              <a:gd name="connsiteX7" fmla="*/ 180195 w 5378608"/>
              <a:gd name="connsiteY7" fmla="*/ 2101645 h 4540656"/>
              <a:gd name="connsiteX8" fmla="*/ 283865 w 5378608"/>
              <a:gd name="connsiteY8" fmla="*/ 585564 h 4540656"/>
              <a:gd name="connsiteX9" fmla="*/ 1359439 w 5378608"/>
              <a:gd name="connsiteY9" fmla="*/ 119078 h 4540656"/>
              <a:gd name="connsiteX0" fmla="*/ 1195453 w 5214622"/>
              <a:gd name="connsiteY0" fmla="*/ 119078 h 4447410"/>
              <a:gd name="connsiteX1" fmla="*/ 4175960 w 5214622"/>
              <a:gd name="connsiteY1" fmla="*/ 93162 h 4447410"/>
              <a:gd name="connsiteX2" fmla="*/ 5199699 w 5214622"/>
              <a:gd name="connsiteY2" fmla="*/ 1207546 h 4447410"/>
              <a:gd name="connsiteX3" fmla="*/ 4694309 w 5214622"/>
              <a:gd name="connsiteY3" fmla="*/ 2749543 h 4447410"/>
              <a:gd name="connsiteX4" fmla="*/ 3476189 w 5214622"/>
              <a:gd name="connsiteY4" fmla="*/ 3073492 h 4447410"/>
              <a:gd name="connsiteX5" fmla="*/ 2530202 w 5214622"/>
              <a:gd name="connsiteY5" fmla="*/ 4447036 h 4447410"/>
              <a:gd name="connsiteX6" fmla="*/ 1415752 w 5214622"/>
              <a:gd name="connsiteY6" fmla="*/ 2930955 h 4447410"/>
              <a:gd name="connsiteX7" fmla="*/ 16209 w 5214622"/>
              <a:gd name="connsiteY7" fmla="*/ 2101645 h 4447410"/>
              <a:gd name="connsiteX8" fmla="*/ 119879 w 5214622"/>
              <a:gd name="connsiteY8" fmla="*/ 585564 h 4447410"/>
              <a:gd name="connsiteX9" fmla="*/ 1195453 w 5214622"/>
              <a:gd name="connsiteY9" fmla="*/ 119078 h 4447410"/>
              <a:gd name="connsiteX0" fmla="*/ 1179415 w 5198584"/>
              <a:gd name="connsiteY0" fmla="*/ 146004 h 4474336"/>
              <a:gd name="connsiteX1" fmla="*/ 4159922 w 5198584"/>
              <a:gd name="connsiteY1" fmla="*/ 120088 h 4474336"/>
              <a:gd name="connsiteX2" fmla="*/ 5183661 w 5198584"/>
              <a:gd name="connsiteY2" fmla="*/ 1234472 h 4474336"/>
              <a:gd name="connsiteX3" fmla="*/ 4678271 w 5198584"/>
              <a:gd name="connsiteY3" fmla="*/ 2776469 h 4474336"/>
              <a:gd name="connsiteX4" fmla="*/ 3460151 w 5198584"/>
              <a:gd name="connsiteY4" fmla="*/ 3100418 h 4474336"/>
              <a:gd name="connsiteX5" fmla="*/ 2514164 w 5198584"/>
              <a:gd name="connsiteY5" fmla="*/ 4473962 h 4474336"/>
              <a:gd name="connsiteX6" fmla="*/ 1399714 w 5198584"/>
              <a:gd name="connsiteY6" fmla="*/ 2957881 h 4474336"/>
              <a:gd name="connsiteX7" fmla="*/ 171 w 5198584"/>
              <a:gd name="connsiteY7" fmla="*/ 2128571 h 4474336"/>
              <a:gd name="connsiteX8" fmla="*/ 829529 w 5198584"/>
              <a:gd name="connsiteY8" fmla="*/ 1143767 h 4474336"/>
              <a:gd name="connsiteX9" fmla="*/ 1179415 w 5198584"/>
              <a:gd name="connsiteY9" fmla="*/ 146004 h 4474336"/>
              <a:gd name="connsiteX0" fmla="*/ 2047649 w 5198584"/>
              <a:gd name="connsiteY0" fmla="*/ 61967 h 4688332"/>
              <a:gd name="connsiteX1" fmla="*/ 4159922 w 5198584"/>
              <a:gd name="connsiteY1" fmla="*/ 334084 h 4688332"/>
              <a:gd name="connsiteX2" fmla="*/ 5183661 w 5198584"/>
              <a:gd name="connsiteY2" fmla="*/ 1448468 h 4688332"/>
              <a:gd name="connsiteX3" fmla="*/ 4678271 w 5198584"/>
              <a:gd name="connsiteY3" fmla="*/ 2990465 h 4688332"/>
              <a:gd name="connsiteX4" fmla="*/ 3460151 w 5198584"/>
              <a:gd name="connsiteY4" fmla="*/ 3314414 h 4688332"/>
              <a:gd name="connsiteX5" fmla="*/ 2514164 w 5198584"/>
              <a:gd name="connsiteY5" fmla="*/ 4687958 h 4688332"/>
              <a:gd name="connsiteX6" fmla="*/ 1399714 w 5198584"/>
              <a:gd name="connsiteY6" fmla="*/ 3171877 h 4688332"/>
              <a:gd name="connsiteX7" fmla="*/ 171 w 5198584"/>
              <a:gd name="connsiteY7" fmla="*/ 2342567 h 4688332"/>
              <a:gd name="connsiteX8" fmla="*/ 829529 w 5198584"/>
              <a:gd name="connsiteY8" fmla="*/ 1357763 h 4688332"/>
              <a:gd name="connsiteX9" fmla="*/ 2047649 w 5198584"/>
              <a:gd name="connsiteY9" fmla="*/ 61967 h 4688332"/>
              <a:gd name="connsiteX0" fmla="*/ 2047649 w 5234690"/>
              <a:gd name="connsiteY0" fmla="*/ 5387 h 4631752"/>
              <a:gd name="connsiteX1" fmla="*/ 3499027 w 5234690"/>
              <a:gd name="connsiteY1" fmla="*/ 860612 h 4631752"/>
              <a:gd name="connsiteX2" fmla="*/ 5183661 w 5234690"/>
              <a:gd name="connsiteY2" fmla="*/ 1391888 h 4631752"/>
              <a:gd name="connsiteX3" fmla="*/ 4678271 w 5234690"/>
              <a:gd name="connsiteY3" fmla="*/ 2933885 h 4631752"/>
              <a:gd name="connsiteX4" fmla="*/ 3460151 w 5234690"/>
              <a:gd name="connsiteY4" fmla="*/ 3257834 h 4631752"/>
              <a:gd name="connsiteX5" fmla="*/ 2514164 w 5234690"/>
              <a:gd name="connsiteY5" fmla="*/ 4631378 h 4631752"/>
              <a:gd name="connsiteX6" fmla="*/ 1399714 w 5234690"/>
              <a:gd name="connsiteY6" fmla="*/ 3115297 h 4631752"/>
              <a:gd name="connsiteX7" fmla="*/ 171 w 5234690"/>
              <a:gd name="connsiteY7" fmla="*/ 2285987 h 4631752"/>
              <a:gd name="connsiteX8" fmla="*/ 829529 w 5234690"/>
              <a:gd name="connsiteY8" fmla="*/ 1301183 h 4631752"/>
              <a:gd name="connsiteX9" fmla="*/ 2047649 w 5234690"/>
              <a:gd name="connsiteY9" fmla="*/ 5387 h 4631752"/>
              <a:gd name="connsiteX0" fmla="*/ 2047649 w 5234690"/>
              <a:gd name="connsiteY0" fmla="*/ 1678 h 4628043"/>
              <a:gd name="connsiteX1" fmla="*/ 3499027 w 5234690"/>
              <a:gd name="connsiteY1" fmla="*/ 856903 h 4628043"/>
              <a:gd name="connsiteX2" fmla="*/ 5183661 w 5234690"/>
              <a:gd name="connsiteY2" fmla="*/ 1388179 h 4628043"/>
              <a:gd name="connsiteX3" fmla="*/ 4678271 w 5234690"/>
              <a:gd name="connsiteY3" fmla="*/ 2930176 h 4628043"/>
              <a:gd name="connsiteX4" fmla="*/ 3460151 w 5234690"/>
              <a:gd name="connsiteY4" fmla="*/ 3254125 h 4628043"/>
              <a:gd name="connsiteX5" fmla="*/ 2514164 w 5234690"/>
              <a:gd name="connsiteY5" fmla="*/ 4627669 h 4628043"/>
              <a:gd name="connsiteX6" fmla="*/ 1399714 w 5234690"/>
              <a:gd name="connsiteY6" fmla="*/ 3111588 h 4628043"/>
              <a:gd name="connsiteX7" fmla="*/ 171 w 5234690"/>
              <a:gd name="connsiteY7" fmla="*/ 2282278 h 4628043"/>
              <a:gd name="connsiteX8" fmla="*/ 846434 w 5234690"/>
              <a:gd name="connsiteY8" fmla="*/ 1092939 h 4628043"/>
              <a:gd name="connsiteX9" fmla="*/ 2047649 w 5234690"/>
              <a:gd name="connsiteY9" fmla="*/ 1678 h 4628043"/>
              <a:gd name="connsiteX0" fmla="*/ 2250493 w 5234690"/>
              <a:gd name="connsiteY0" fmla="*/ 2914 h 4275991"/>
              <a:gd name="connsiteX1" fmla="*/ 3499027 w 5234690"/>
              <a:gd name="connsiteY1" fmla="*/ 504851 h 4275991"/>
              <a:gd name="connsiteX2" fmla="*/ 5183661 w 5234690"/>
              <a:gd name="connsiteY2" fmla="*/ 1036127 h 4275991"/>
              <a:gd name="connsiteX3" fmla="*/ 4678271 w 5234690"/>
              <a:gd name="connsiteY3" fmla="*/ 2578124 h 4275991"/>
              <a:gd name="connsiteX4" fmla="*/ 3460151 w 5234690"/>
              <a:gd name="connsiteY4" fmla="*/ 2902073 h 4275991"/>
              <a:gd name="connsiteX5" fmla="*/ 2514164 w 5234690"/>
              <a:gd name="connsiteY5" fmla="*/ 4275617 h 4275991"/>
              <a:gd name="connsiteX6" fmla="*/ 1399714 w 5234690"/>
              <a:gd name="connsiteY6" fmla="*/ 2759536 h 4275991"/>
              <a:gd name="connsiteX7" fmla="*/ 171 w 5234690"/>
              <a:gd name="connsiteY7" fmla="*/ 1930226 h 4275991"/>
              <a:gd name="connsiteX8" fmla="*/ 846434 w 5234690"/>
              <a:gd name="connsiteY8" fmla="*/ 740887 h 4275991"/>
              <a:gd name="connsiteX9" fmla="*/ 2250493 w 5234690"/>
              <a:gd name="connsiteY9" fmla="*/ 2914 h 4275991"/>
              <a:gd name="connsiteX0" fmla="*/ 2250493 w 4726886"/>
              <a:gd name="connsiteY0" fmla="*/ 2914 h 4275991"/>
              <a:gd name="connsiteX1" fmla="*/ 3499027 w 4726886"/>
              <a:gd name="connsiteY1" fmla="*/ 504851 h 4275991"/>
              <a:gd name="connsiteX2" fmla="*/ 4389187 w 4726886"/>
              <a:gd name="connsiteY2" fmla="*/ 1036127 h 4275991"/>
              <a:gd name="connsiteX3" fmla="*/ 4678271 w 4726886"/>
              <a:gd name="connsiteY3" fmla="*/ 2578124 h 4275991"/>
              <a:gd name="connsiteX4" fmla="*/ 3460151 w 4726886"/>
              <a:gd name="connsiteY4" fmla="*/ 2902073 h 4275991"/>
              <a:gd name="connsiteX5" fmla="*/ 2514164 w 4726886"/>
              <a:gd name="connsiteY5" fmla="*/ 4275617 h 4275991"/>
              <a:gd name="connsiteX6" fmla="*/ 1399714 w 4726886"/>
              <a:gd name="connsiteY6" fmla="*/ 2759536 h 4275991"/>
              <a:gd name="connsiteX7" fmla="*/ 171 w 4726886"/>
              <a:gd name="connsiteY7" fmla="*/ 1930226 h 4275991"/>
              <a:gd name="connsiteX8" fmla="*/ 846434 w 4726886"/>
              <a:gd name="connsiteY8" fmla="*/ 740887 h 4275991"/>
              <a:gd name="connsiteX9" fmla="*/ 2250493 w 4726886"/>
              <a:gd name="connsiteY9" fmla="*/ 2914 h 4275991"/>
              <a:gd name="connsiteX0" fmla="*/ 2250493 w 4416147"/>
              <a:gd name="connsiteY0" fmla="*/ 2914 h 4276009"/>
              <a:gd name="connsiteX1" fmla="*/ 3499027 w 4416147"/>
              <a:gd name="connsiteY1" fmla="*/ 504851 h 4276009"/>
              <a:gd name="connsiteX2" fmla="*/ 4389187 w 4416147"/>
              <a:gd name="connsiteY2" fmla="*/ 1036127 h 4276009"/>
              <a:gd name="connsiteX3" fmla="*/ 4120449 w 4416147"/>
              <a:gd name="connsiteY3" fmla="*/ 2280617 h 4276009"/>
              <a:gd name="connsiteX4" fmla="*/ 3460151 w 4416147"/>
              <a:gd name="connsiteY4" fmla="*/ 2902073 h 4276009"/>
              <a:gd name="connsiteX5" fmla="*/ 2514164 w 4416147"/>
              <a:gd name="connsiteY5" fmla="*/ 4275617 h 4276009"/>
              <a:gd name="connsiteX6" fmla="*/ 1399714 w 4416147"/>
              <a:gd name="connsiteY6" fmla="*/ 2759536 h 4276009"/>
              <a:gd name="connsiteX7" fmla="*/ 171 w 4416147"/>
              <a:gd name="connsiteY7" fmla="*/ 1930226 h 4276009"/>
              <a:gd name="connsiteX8" fmla="*/ 846434 w 4416147"/>
              <a:gd name="connsiteY8" fmla="*/ 740887 h 4276009"/>
              <a:gd name="connsiteX9" fmla="*/ 2250493 w 4416147"/>
              <a:gd name="connsiteY9" fmla="*/ 2914 h 4276009"/>
              <a:gd name="connsiteX0" fmla="*/ 2250493 w 4414640"/>
              <a:gd name="connsiteY0" fmla="*/ 2914 h 4277426"/>
              <a:gd name="connsiteX1" fmla="*/ 3499027 w 4414640"/>
              <a:gd name="connsiteY1" fmla="*/ 504851 h 4277426"/>
              <a:gd name="connsiteX2" fmla="*/ 4389187 w 4414640"/>
              <a:gd name="connsiteY2" fmla="*/ 1036127 h 4277426"/>
              <a:gd name="connsiteX3" fmla="*/ 4120449 w 4414640"/>
              <a:gd name="connsiteY3" fmla="*/ 2280617 h 4277426"/>
              <a:gd name="connsiteX4" fmla="*/ 3578477 w 4414640"/>
              <a:gd name="connsiteY4" fmla="*/ 3050824 h 4277426"/>
              <a:gd name="connsiteX5" fmla="*/ 2514164 w 4414640"/>
              <a:gd name="connsiteY5" fmla="*/ 4275617 h 4277426"/>
              <a:gd name="connsiteX6" fmla="*/ 1399714 w 4414640"/>
              <a:gd name="connsiteY6" fmla="*/ 2759536 h 4277426"/>
              <a:gd name="connsiteX7" fmla="*/ 171 w 4414640"/>
              <a:gd name="connsiteY7" fmla="*/ 1930226 h 4277426"/>
              <a:gd name="connsiteX8" fmla="*/ 846434 w 4414640"/>
              <a:gd name="connsiteY8" fmla="*/ 740887 h 4277426"/>
              <a:gd name="connsiteX9" fmla="*/ 2250493 w 4414640"/>
              <a:gd name="connsiteY9" fmla="*/ 2914 h 4277426"/>
              <a:gd name="connsiteX0" fmla="*/ 2250489 w 4414636"/>
              <a:gd name="connsiteY0" fmla="*/ 2914 h 3628884"/>
              <a:gd name="connsiteX1" fmla="*/ 3499023 w 4414636"/>
              <a:gd name="connsiteY1" fmla="*/ 504851 h 3628884"/>
              <a:gd name="connsiteX2" fmla="*/ 4389183 w 4414636"/>
              <a:gd name="connsiteY2" fmla="*/ 1036127 h 3628884"/>
              <a:gd name="connsiteX3" fmla="*/ 4120445 w 4414636"/>
              <a:gd name="connsiteY3" fmla="*/ 2280617 h 3628884"/>
              <a:gd name="connsiteX4" fmla="*/ 3578473 w 4414636"/>
              <a:gd name="connsiteY4" fmla="*/ 3050824 h 3628884"/>
              <a:gd name="connsiteX5" fmla="*/ 2395833 w 4414636"/>
              <a:gd name="connsiteY5" fmla="*/ 3624825 h 3628884"/>
              <a:gd name="connsiteX6" fmla="*/ 1399710 w 4414636"/>
              <a:gd name="connsiteY6" fmla="*/ 2759536 h 3628884"/>
              <a:gd name="connsiteX7" fmla="*/ 167 w 4414636"/>
              <a:gd name="connsiteY7" fmla="*/ 1930226 h 3628884"/>
              <a:gd name="connsiteX8" fmla="*/ 846430 w 4414636"/>
              <a:gd name="connsiteY8" fmla="*/ 740887 h 3628884"/>
              <a:gd name="connsiteX9" fmla="*/ 2250489 w 4414636"/>
              <a:gd name="connsiteY9" fmla="*/ 2914 h 3628884"/>
              <a:gd name="connsiteX0" fmla="*/ 2250485 w 4414632"/>
              <a:gd name="connsiteY0" fmla="*/ 2914 h 3633877"/>
              <a:gd name="connsiteX1" fmla="*/ 3499019 w 4414632"/>
              <a:gd name="connsiteY1" fmla="*/ 504851 h 3633877"/>
              <a:gd name="connsiteX2" fmla="*/ 4389179 w 4414632"/>
              <a:gd name="connsiteY2" fmla="*/ 1036127 h 3633877"/>
              <a:gd name="connsiteX3" fmla="*/ 4120441 w 4414632"/>
              <a:gd name="connsiteY3" fmla="*/ 2280617 h 3633877"/>
              <a:gd name="connsiteX4" fmla="*/ 3578469 w 4414632"/>
              <a:gd name="connsiteY4" fmla="*/ 3050824 h 3633877"/>
              <a:gd name="connsiteX5" fmla="*/ 2395829 w 4414632"/>
              <a:gd name="connsiteY5" fmla="*/ 3624825 h 3633877"/>
              <a:gd name="connsiteX6" fmla="*/ 1433514 w 4414632"/>
              <a:gd name="connsiteY6" fmla="*/ 2592190 h 3633877"/>
              <a:gd name="connsiteX7" fmla="*/ 163 w 4414632"/>
              <a:gd name="connsiteY7" fmla="*/ 1930226 h 3633877"/>
              <a:gd name="connsiteX8" fmla="*/ 846426 w 4414632"/>
              <a:gd name="connsiteY8" fmla="*/ 740887 h 3633877"/>
              <a:gd name="connsiteX9" fmla="*/ 2250485 w 4414632"/>
              <a:gd name="connsiteY9" fmla="*/ 2914 h 3633877"/>
              <a:gd name="connsiteX0" fmla="*/ 2250484 w 4688760"/>
              <a:gd name="connsiteY0" fmla="*/ 2914 h 3633713"/>
              <a:gd name="connsiteX1" fmla="*/ 3499018 w 4688760"/>
              <a:gd name="connsiteY1" fmla="*/ 504851 h 3633713"/>
              <a:gd name="connsiteX2" fmla="*/ 4389178 w 4688760"/>
              <a:gd name="connsiteY2" fmla="*/ 1036127 h 3633713"/>
              <a:gd name="connsiteX3" fmla="*/ 4644455 w 4688760"/>
              <a:gd name="connsiteY3" fmla="*/ 2336399 h 3633713"/>
              <a:gd name="connsiteX4" fmla="*/ 3578468 w 4688760"/>
              <a:gd name="connsiteY4" fmla="*/ 3050824 h 3633713"/>
              <a:gd name="connsiteX5" fmla="*/ 2395828 w 4688760"/>
              <a:gd name="connsiteY5" fmla="*/ 3624825 h 3633713"/>
              <a:gd name="connsiteX6" fmla="*/ 1433513 w 4688760"/>
              <a:gd name="connsiteY6" fmla="*/ 2592190 h 3633713"/>
              <a:gd name="connsiteX7" fmla="*/ 162 w 4688760"/>
              <a:gd name="connsiteY7" fmla="*/ 1930226 h 3633713"/>
              <a:gd name="connsiteX8" fmla="*/ 846425 w 4688760"/>
              <a:gd name="connsiteY8" fmla="*/ 740887 h 3633713"/>
              <a:gd name="connsiteX9" fmla="*/ 2250484 w 4688760"/>
              <a:gd name="connsiteY9" fmla="*/ 2914 h 3633713"/>
              <a:gd name="connsiteX0" fmla="*/ 2250484 w 4666487"/>
              <a:gd name="connsiteY0" fmla="*/ 3101 h 3633900"/>
              <a:gd name="connsiteX1" fmla="*/ 3499018 w 4666487"/>
              <a:gd name="connsiteY1" fmla="*/ 505038 h 3633900"/>
              <a:gd name="connsiteX2" fmla="*/ 4237046 w 4666487"/>
              <a:gd name="connsiteY2" fmla="*/ 1185066 h 3633900"/>
              <a:gd name="connsiteX3" fmla="*/ 4644455 w 4666487"/>
              <a:gd name="connsiteY3" fmla="*/ 2336586 h 3633900"/>
              <a:gd name="connsiteX4" fmla="*/ 3578468 w 4666487"/>
              <a:gd name="connsiteY4" fmla="*/ 3051011 h 3633900"/>
              <a:gd name="connsiteX5" fmla="*/ 2395828 w 4666487"/>
              <a:gd name="connsiteY5" fmla="*/ 3625012 h 3633900"/>
              <a:gd name="connsiteX6" fmla="*/ 1433513 w 4666487"/>
              <a:gd name="connsiteY6" fmla="*/ 2592377 h 3633900"/>
              <a:gd name="connsiteX7" fmla="*/ 162 w 4666487"/>
              <a:gd name="connsiteY7" fmla="*/ 1930413 h 3633900"/>
              <a:gd name="connsiteX8" fmla="*/ 846425 w 4666487"/>
              <a:gd name="connsiteY8" fmla="*/ 741074 h 3633900"/>
              <a:gd name="connsiteX9" fmla="*/ 2250484 w 4666487"/>
              <a:gd name="connsiteY9" fmla="*/ 3101 h 3633900"/>
              <a:gd name="connsiteX0" fmla="*/ 2250484 w 4666487"/>
              <a:gd name="connsiteY0" fmla="*/ 19651 h 3650450"/>
              <a:gd name="connsiteX1" fmla="*/ 3499018 w 4666487"/>
              <a:gd name="connsiteY1" fmla="*/ 298458 h 3650450"/>
              <a:gd name="connsiteX2" fmla="*/ 4237046 w 4666487"/>
              <a:gd name="connsiteY2" fmla="*/ 1201616 h 3650450"/>
              <a:gd name="connsiteX3" fmla="*/ 4644455 w 4666487"/>
              <a:gd name="connsiteY3" fmla="*/ 2353136 h 3650450"/>
              <a:gd name="connsiteX4" fmla="*/ 3578468 w 4666487"/>
              <a:gd name="connsiteY4" fmla="*/ 3067561 h 3650450"/>
              <a:gd name="connsiteX5" fmla="*/ 2395828 w 4666487"/>
              <a:gd name="connsiteY5" fmla="*/ 3641562 h 3650450"/>
              <a:gd name="connsiteX6" fmla="*/ 1433513 w 4666487"/>
              <a:gd name="connsiteY6" fmla="*/ 2608927 h 3650450"/>
              <a:gd name="connsiteX7" fmla="*/ 162 w 4666487"/>
              <a:gd name="connsiteY7" fmla="*/ 1946963 h 3650450"/>
              <a:gd name="connsiteX8" fmla="*/ 846425 w 4666487"/>
              <a:gd name="connsiteY8" fmla="*/ 757624 h 3650450"/>
              <a:gd name="connsiteX9" fmla="*/ 2250484 w 4666487"/>
              <a:gd name="connsiteY9" fmla="*/ 19651 h 3650450"/>
              <a:gd name="connsiteX0" fmla="*/ 2250484 w 4666770"/>
              <a:gd name="connsiteY0" fmla="*/ 7274 h 3638073"/>
              <a:gd name="connsiteX1" fmla="*/ 3465210 w 4666770"/>
              <a:gd name="connsiteY1" fmla="*/ 416239 h 3638073"/>
              <a:gd name="connsiteX2" fmla="*/ 4237046 w 4666770"/>
              <a:gd name="connsiteY2" fmla="*/ 1189239 h 3638073"/>
              <a:gd name="connsiteX3" fmla="*/ 4644455 w 4666770"/>
              <a:gd name="connsiteY3" fmla="*/ 2340759 h 3638073"/>
              <a:gd name="connsiteX4" fmla="*/ 3578468 w 4666770"/>
              <a:gd name="connsiteY4" fmla="*/ 3055184 h 3638073"/>
              <a:gd name="connsiteX5" fmla="*/ 2395828 w 4666770"/>
              <a:gd name="connsiteY5" fmla="*/ 3629185 h 3638073"/>
              <a:gd name="connsiteX6" fmla="*/ 1433513 w 4666770"/>
              <a:gd name="connsiteY6" fmla="*/ 2596550 h 3638073"/>
              <a:gd name="connsiteX7" fmla="*/ 162 w 4666770"/>
              <a:gd name="connsiteY7" fmla="*/ 1934586 h 3638073"/>
              <a:gd name="connsiteX8" fmla="*/ 846425 w 4666770"/>
              <a:gd name="connsiteY8" fmla="*/ 745247 h 3638073"/>
              <a:gd name="connsiteX9" fmla="*/ 2250484 w 4666770"/>
              <a:gd name="connsiteY9" fmla="*/ 7274 h 3638073"/>
              <a:gd name="connsiteX0" fmla="*/ 2250484 w 4705671"/>
              <a:gd name="connsiteY0" fmla="*/ 6644 h 3637443"/>
              <a:gd name="connsiteX1" fmla="*/ 3465210 w 4705671"/>
              <a:gd name="connsiteY1" fmla="*/ 415609 h 3637443"/>
              <a:gd name="connsiteX2" fmla="*/ 4456795 w 4705671"/>
              <a:gd name="connsiteY2" fmla="*/ 1002669 h 3637443"/>
              <a:gd name="connsiteX3" fmla="*/ 4644455 w 4705671"/>
              <a:gd name="connsiteY3" fmla="*/ 2340129 h 3637443"/>
              <a:gd name="connsiteX4" fmla="*/ 3578468 w 4705671"/>
              <a:gd name="connsiteY4" fmla="*/ 3054554 h 3637443"/>
              <a:gd name="connsiteX5" fmla="*/ 2395828 w 4705671"/>
              <a:gd name="connsiteY5" fmla="*/ 3628555 h 3637443"/>
              <a:gd name="connsiteX6" fmla="*/ 1433513 w 4705671"/>
              <a:gd name="connsiteY6" fmla="*/ 2595920 h 3637443"/>
              <a:gd name="connsiteX7" fmla="*/ 162 w 4705671"/>
              <a:gd name="connsiteY7" fmla="*/ 1933956 h 3637443"/>
              <a:gd name="connsiteX8" fmla="*/ 846425 w 4705671"/>
              <a:gd name="connsiteY8" fmla="*/ 744617 h 3637443"/>
              <a:gd name="connsiteX9" fmla="*/ 2250484 w 4705671"/>
              <a:gd name="connsiteY9" fmla="*/ 6644 h 3637443"/>
              <a:gd name="connsiteX0" fmla="*/ 2250484 w 5028908"/>
              <a:gd name="connsiteY0" fmla="*/ 6644 h 3637132"/>
              <a:gd name="connsiteX1" fmla="*/ 3465210 w 5028908"/>
              <a:gd name="connsiteY1" fmla="*/ 415609 h 3637132"/>
              <a:gd name="connsiteX2" fmla="*/ 4456795 w 5028908"/>
              <a:gd name="connsiteY2" fmla="*/ 1002669 h 3637132"/>
              <a:gd name="connsiteX3" fmla="*/ 4999432 w 5028908"/>
              <a:gd name="connsiteY3" fmla="*/ 2451694 h 3637132"/>
              <a:gd name="connsiteX4" fmla="*/ 3578468 w 5028908"/>
              <a:gd name="connsiteY4" fmla="*/ 3054554 h 3637132"/>
              <a:gd name="connsiteX5" fmla="*/ 2395828 w 5028908"/>
              <a:gd name="connsiteY5" fmla="*/ 3628555 h 3637132"/>
              <a:gd name="connsiteX6" fmla="*/ 1433513 w 5028908"/>
              <a:gd name="connsiteY6" fmla="*/ 2595920 h 3637132"/>
              <a:gd name="connsiteX7" fmla="*/ 162 w 5028908"/>
              <a:gd name="connsiteY7" fmla="*/ 1933956 h 3637132"/>
              <a:gd name="connsiteX8" fmla="*/ 846425 w 5028908"/>
              <a:gd name="connsiteY8" fmla="*/ 744617 h 3637132"/>
              <a:gd name="connsiteX9" fmla="*/ 2250484 w 5028908"/>
              <a:gd name="connsiteY9" fmla="*/ 6644 h 3637132"/>
              <a:gd name="connsiteX0" fmla="*/ 2250484 w 5022576"/>
              <a:gd name="connsiteY0" fmla="*/ 7072 h 3637560"/>
              <a:gd name="connsiteX1" fmla="*/ 3465210 w 5022576"/>
              <a:gd name="connsiteY1" fmla="*/ 416037 h 3637560"/>
              <a:gd name="connsiteX2" fmla="*/ 4389180 w 5022576"/>
              <a:gd name="connsiteY2" fmla="*/ 1133255 h 3637560"/>
              <a:gd name="connsiteX3" fmla="*/ 4999432 w 5022576"/>
              <a:gd name="connsiteY3" fmla="*/ 2452122 h 3637560"/>
              <a:gd name="connsiteX4" fmla="*/ 3578468 w 5022576"/>
              <a:gd name="connsiteY4" fmla="*/ 3054982 h 3637560"/>
              <a:gd name="connsiteX5" fmla="*/ 2395828 w 5022576"/>
              <a:gd name="connsiteY5" fmla="*/ 3628983 h 3637560"/>
              <a:gd name="connsiteX6" fmla="*/ 1433513 w 5022576"/>
              <a:gd name="connsiteY6" fmla="*/ 2596348 h 3637560"/>
              <a:gd name="connsiteX7" fmla="*/ 162 w 5022576"/>
              <a:gd name="connsiteY7" fmla="*/ 1934384 h 3637560"/>
              <a:gd name="connsiteX8" fmla="*/ 846425 w 5022576"/>
              <a:gd name="connsiteY8" fmla="*/ 745045 h 3637560"/>
              <a:gd name="connsiteX9" fmla="*/ 2250484 w 5022576"/>
              <a:gd name="connsiteY9" fmla="*/ 7072 h 3637560"/>
              <a:gd name="connsiteX0" fmla="*/ 2250484 w 5022170"/>
              <a:gd name="connsiteY0" fmla="*/ 129852 h 3760340"/>
              <a:gd name="connsiteX1" fmla="*/ 3532826 w 5022170"/>
              <a:gd name="connsiteY1" fmla="*/ 111154 h 3760340"/>
              <a:gd name="connsiteX2" fmla="*/ 4389180 w 5022170"/>
              <a:gd name="connsiteY2" fmla="*/ 1256035 h 3760340"/>
              <a:gd name="connsiteX3" fmla="*/ 4999432 w 5022170"/>
              <a:gd name="connsiteY3" fmla="*/ 2574902 h 3760340"/>
              <a:gd name="connsiteX4" fmla="*/ 3578468 w 5022170"/>
              <a:gd name="connsiteY4" fmla="*/ 3177762 h 3760340"/>
              <a:gd name="connsiteX5" fmla="*/ 2395828 w 5022170"/>
              <a:gd name="connsiteY5" fmla="*/ 3751763 h 3760340"/>
              <a:gd name="connsiteX6" fmla="*/ 1433513 w 5022170"/>
              <a:gd name="connsiteY6" fmla="*/ 2719128 h 3760340"/>
              <a:gd name="connsiteX7" fmla="*/ 162 w 5022170"/>
              <a:gd name="connsiteY7" fmla="*/ 2057164 h 3760340"/>
              <a:gd name="connsiteX8" fmla="*/ 846425 w 5022170"/>
              <a:gd name="connsiteY8" fmla="*/ 867825 h 3760340"/>
              <a:gd name="connsiteX9" fmla="*/ 2250484 w 5022170"/>
              <a:gd name="connsiteY9" fmla="*/ 129852 h 3760340"/>
              <a:gd name="connsiteX0" fmla="*/ 2250484 w 4494510"/>
              <a:gd name="connsiteY0" fmla="*/ 129854 h 3760717"/>
              <a:gd name="connsiteX1" fmla="*/ 3532826 w 4494510"/>
              <a:gd name="connsiteY1" fmla="*/ 111156 h 3760717"/>
              <a:gd name="connsiteX2" fmla="*/ 4389180 w 4494510"/>
              <a:gd name="connsiteY2" fmla="*/ 1256037 h 3760717"/>
              <a:gd name="connsiteX3" fmla="*/ 4391195 w 4494510"/>
              <a:gd name="connsiteY3" fmla="*/ 2441086 h 3760717"/>
              <a:gd name="connsiteX4" fmla="*/ 3578468 w 4494510"/>
              <a:gd name="connsiteY4" fmla="*/ 3177764 h 3760717"/>
              <a:gd name="connsiteX5" fmla="*/ 2395828 w 4494510"/>
              <a:gd name="connsiteY5" fmla="*/ 3751765 h 3760717"/>
              <a:gd name="connsiteX6" fmla="*/ 1433513 w 4494510"/>
              <a:gd name="connsiteY6" fmla="*/ 2719130 h 3760717"/>
              <a:gd name="connsiteX7" fmla="*/ 162 w 4494510"/>
              <a:gd name="connsiteY7" fmla="*/ 2057166 h 3760717"/>
              <a:gd name="connsiteX8" fmla="*/ 846425 w 4494510"/>
              <a:gd name="connsiteY8" fmla="*/ 867827 h 3760717"/>
              <a:gd name="connsiteX9" fmla="*/ 2250484 w 4494510"/>
              <a:gd name="connsiteY9" fmla="*/ 129854 h 3760717"/>
              <a:gd name="connsiteX0" fmla="*/ 2250484 w 4454606"/>
              <a:gd name="connsiteY0" fmla="*/ 129854 h 3760888"/>
              <a:gd name="connsiteX1" fmla="*/ 3532826 w 4454606"/>
              <a:gd name="connsiteY1" fmla="*/ 111156 h 3760888"/>
              <a:gd name="connsiteX2" fmla="*/ 4389180 w 4454606"/>
              <a:gd name="connsiteY2" fmla="*/ 1256037 h 3760888"/>
              <a:gd name="connsiteX3" fmla="*/ 4304306 w 4454606"/>
              <a:gd name="connsiteY3" fmla="*/ 2383734 h 3760888"/>
              <a:gd name="connsiteX4" fmla="*/ 3578468 w 4454606"/>
              <a:gd name="connsiteY4" fmla="*/ 3177764 h 3760888"/>
              <a:gd name="connsiteX5" fmla="*/ 2395828 w 4454606"/>
              <a:gd name="connsiteY5" fmla="*/ 3751765 h 3760888"/>
              <a:gd name="connsiteX6" fmla="*/ 1433513 w 4454606"/>
              <a:gd name="connsiteY6" fmla="*/ 2719130 h 3760888"/>
              <a:gd name="connsiteX7" fmla="*/ 162 w 4454606"/>
              <a:gd name="connsiteY7" fmla="*/ 2057166 h 3760888"/>
              <a:gd name="connsiteX8" fmla="*/ 846425 w 4454606"/>
              <a:gd name="connsiteY8" fmla="*/ 867827 h 3760888"/>
              <a:gd name="connsiteX9" fmla="*/ 2250484 w 4454606"/>
              <a:gd name="connsiteY9" fmla="*/ 129854 h 3760888"/>
              <a:gd name="connsiteX0" fmla="*/ 2250484 w 4407002"/>
              <a:gd name="connsiteY0" fmla="*/ 129854 h 3760888"/>
              <a:gd name="connsiteX1" fmla="*/ 3532826 w 4407002"/>
              <a:gd name="connsiteY1" fmla="*/ 111156 h 3760888"/>
              <a:gd name="connsiteX2" fmla="*/ 4319666 w 4407002"/>
              <a:gd name="connsiteY2" fmla="*/ 1256038 h 3760888"/>
              <a:gd name="connsiteX3" fmla="*/ 4304306 w 4407002"/>
              <a:gd name="connsiteY3" fmla="*/ 2383734 h 3760888"/>
              <a:gd name="connsiteX4" fmla="*/ 3578468 w 4407002"/>
              <a:gd name="connsiteY4" fmla="*/ 3177764 h 3760888"/>
              <a:gd name="connsiteX5" fmla="*/ 2395828 w 4407002"/>
              <a:gd name="connsiteY5" fmla="*/ 3751765 h 3760888"/>
              <a:gd name="connsiteX6" fmla="*/ 1433513 w 4407002"/>
              <a:gd name="connsiteY6" fmla="*/ 2719130 h 3760888"/>
              <a:gd name="connsiteX7" fmla="*/ 162 w 4407002"/>
              <a:gd name="connsiteY7" fmla="*/ 2057166 h 3760888"/>
              <a:gd name="connsiteX8" fmla="*/ 846425 w 4407002"/>
              <a:gd name="connsiteY8" fmla="*/ 867827 h 3760888"/>
              <a:gd name="connsiteX9" fmla="*/ 2250484 w 4407002"/>
              <a:gd name="connsiteY9" fmla="*/ 129854 h 3760888"/>
              <a:gd name="connsiteX0" fmla="*/ 2250484 w 4389200"/>
              <a:gd name="connsiteY0" fmla="*/ 230409 h 3861443"/>
              <a:gd name="connsiteX1" fmla="*/ 3810876 w 4389200"/>
              <a:gd name="connsiteY1" fmla="*/ 77892 h 3861443"/>
              <a:gd name="connsiteX2" fmla="*/ 4319666 w 4389200"/>
              <a:gd name="connsiteY2" fmla="*/ 1356593 h 3861443"/>
              <a:gd name="connsiteX3" fmla="*/ 4304306 w 4389200"/>
              <a:gd name="connsiteY3" fmla="*/ 2484289 h 3861443"/>
              <a:gd name="connsiteX4" fmla="*/ 3578468 w 4389200"/>
              <a:gd name="connsiteY4" fmla="*/ 3278319 h 3861443"/>
              <a:gd name="connsiteX5" fmla="*/ 2395828 w 4389200"/>
              <a:gd name="connsiteY5" fmla="*/ 3852320 h 3861443"/>
              <a:gd name="connsiteX6" fmla="*/ 1433513 w 4389200"/>
              <a:gd name="connsiteY6" fmla="*/ 2819685 h 3861443"/>
              <a:gd name="connsiteX7" fmla="*/ 162 w 4389200"/>
              <a:gd name="connsiteY7" fmla="*/ 2157721 h 3861443"/>
              <a:gd name="connsiteX8" fmla="*/ 846425 w 4389200"/>
              <a:gd name="connsiteY8" fmla="*/ 968382 h 3861443"/>
              <a:gd name="connsiteX9" fmla="*/ 2250484 w 4389200"/>
              <a:gd name="connsiteY9" fmla="*/ 230409 h 386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9200" h="3861443">
                <a:moveTo>
                  <a:pt x="2250484" y="230409"/>
                </a:moveTo>
                <a:cubicBezTo>
                  <a:pt x="2744559" y="81994"/>
                  <a:pt x="3466012" y="-109805"/>
                  <a:pt x="3810876" y="77892"/>
                </a:cubicBezTo>
                <a:cubicBezTo>
                  <a:pt x="4155740" y="265589"/>
                  <a:pt x="4237428" y="955527"/>
                  <a:pt x="4319666" y="1356593"/>
                </a:cubicBezTo>
                <a:cubicBezTo>
                  <a:pt x="4401904" y="1757659"/>
                  <a:pt x="4427839" y="2164001"/>
                  <a:pt x="4304306" y="2484289"/>
                </a:cubicBezTo>
                <a:cubicBezTo>
                  <a:pt x="4180773" y="2804577"/>
                  <a:pt x="3896548" y="3050314"/>
                  <a:pt x="3578468" y="3278319"/>
                </a:cubicBezTo>
                <a:cubicBezTo>
                  <a:pt x="3260388" y="3506324"/>
                  <a:pt x="2753321" y="3928759"/>
                  <a:pt x="2395828" y="3852320"/>
                </a:cubicBezTo>
                <a:cubicBezTo>
                  <a:pt x="2038335" y="3775881"/>
                  <a:pt x="1832791" y="3102118"/>
                  <a:pt x="1433513" y="2819685"/>
                </a:cubicBezTo>
                <a:cubicBezTo>
                  <a:pt x="1034235" y="2537252"/>
                  <a:pt x="-14956" y="2840173"/>
                  <a:pt x="162" y="2157721"/>
                </a:cubicBezTo>
                <a:cubicBezTo>
                  <a:pt x="15280" y="1475269"/>
                  <a:pt x="471371" y="1289601"/>
                  <a:pt x="846425" y="968382"/>
                </a:cubicBezTo>
                <a:cubicBezTo>
                  <a:pt x="1221479" y="647163"/>
                  <a:pt x="1756409" y="378824"/>
                  <a:pt x="2250484" y="230409"/>
                </a:cubicBezTo>
                <a:close/>
              </a:path>
            </a:pathLst>
          </a:custGeom>
          <a:solidFill>
            <a:srgbClr val="2D9FC3">
              <a:alpha val="68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00169" y="4342014"/>
            <a:ext cx="1668100" cy="1364018"/>
            <a:chOff x="3262848" y="4641591"/>
            <a:chExt cx="1668100" cy="1364018"/>
          </a:xfrm>
          <a:solidFill>
            <a:srgbClr val="2D9FC3">
              <a:alpha val="50000"/>
            </a:srgbClr>
          </a:solidFill>
        </p:grpSpPr>
        <p:sp>
          <p:nvSpPr>
            <p:cNvPr id="40" name="Freeform 39"/>
            <p:cNvSpPr/>
            <p:nvPr/>
          </p:nvSpPr>
          <p:spPr>
            <a:xfrm>
              <a:off x="4154449" y="5433679"/>
              <a:ext cx="406006" cy="571930"/>
            </a:xfrm>
            <a:custGeom>
              <a:avLst/>
              <a:gdLst>
                <a:gd name="connsiteX0" fmla="*/ 325822 w 594435"/>
                <a:gd name="connsiteY0" fmla="*/ 35098 h 837362"/>
                <a:gd name="connsiteX1" fmla="*/ 1854 w 594435"/>
                <a:gd name="connsiteY1" fmla="*/ 527501 h 837362"/>
                <a:gd name="connsiteX2" fmla="*/ 481327 w 594435"/>
                <a:gd name="connsiteY2" fmla="*/ 825534 h 837362"/>
                <a:gd name="connsiteX3" fmla="*/ 584996 w 594435"/>
                <a:gd name="connsiteY3" fmla="*/ 125804 h 837362"/>
                <a:gd name="connsiteX4" fmla="*/ 325822 w 594435"/>
                <a:gd name="connsiteY4" fmla="*/ 35098 h 83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35" h="837362">
                  <a:moveTo>
                    <a:pt x="325822" y="35098"/>
                  </a:moveTo>
                  <a:cubicBezTo>
                    <a:pt x="228632" y="102047"/>
                    <a:pt x="-24064" y="395762"/>
                    <a:pt x="1854" y="527501"/>
                  </a:cubicBezTo>
                  <a:cubicBezTo>
                    <a:pt x="27771" y="659240"/>
                    <a:pt x="384137" y="892483"/>
                    <a:pt x="481327" y="825534"/>
                  </a:cubicBezTo>
                  <a:cubicBezTo>
                    <a:pt x="578517" y="758585"/>
                    <a:pt x="613073" y="255384"/>
                    <a:pt x="584996" y="125804"/>
                  </a:cubicBezTo>
                  <a:cubicBezTo>
                    <a:pt x="556919" y="-3776"/>
                    <a:pt x="423012" y="-31851"/>
                    <a:pt x="325822" y="350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537365" y="4762517"/>
              <a:ext cx="393583" cy="407134"/>
            </a:xfrm>
            <a:custGeom>
              <a:avLst/>
              <a:gdLst>
                <a:gd name="connsiteX0" fmla="*/ 390480 w 576245"/>
                <a:gd name="connsiteY0" fmla="*/ 723 h 596084"/>
                <a:gd name="connsiteX1" fmla="*/ 1718 w 576245"/>
                <a:gd name="connsiteY1" fmla="*/ 454252 h 596084"/>
                <a:gd name="connsiteX2" fmla="*/ 558943 w 576245"/>
                <a:gd name="connsiteY2" fmla="*/ 570874 h 596084"/>
                <a:gd name="connsiteX3" fmla="*/ 390480 w 576245"/>
                <a:gd name="connsiteY3" fmla="*/ 723 h 59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245" h="596084">
                  <a:moveTo>
                    <a:pt x="390480" y="723"/>
                  </a:moveTo>
                  <a:cubicBezTo>
                    <a:pt x="297609" y="-18714"/>
                    <a:pt x="-26359" y="359227"/>
                    <a:pt x="1718" y="454252"/>
                  </a:cubicBezTo>
                  <a:cubicBezTo>
                    <a:pt x="29795" y="549277"/>
                    <a:pt x="491990" y="642143"/>
                    <a:pt x="558943" y="570874"/>
                  </a:cubicBezTo>
                  <a:cubicBezTo>
                    <a:pt x="625896" y="499605"/>
                    <a:pt x="483351" y="20160"/>
                    <a:pt x="390480" y="7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803002" y="4641591"/>
              <a:ext cx="509706" cy="371963"/>
            </a:xfrm>
            <a:custGeom>
              <a:avLst/>
              <a:gdLst>
                <a:gd name="connsiteX0" fmla="*/ 10580 w 504853"/>
                <a:gd name="connsiteY0" fmla="*/ 18199 h 368420"/>
                <a:gd name="connsiteX1" fmla="*/ 192002 w 504853"/>
                <a:gd name="connsiteY1" fmla="*/ 368064 h 368420"/>
                <a:gd name="connsiteX2" fmla="*/ 503012 w 504853"/>
                <a:gd name="connsiteY2" fmla="*/ 82989 h 368420"/>
                <a:gd name="connsiteX3" fmla="*/ 10580 w 504853"/>
                <a:gd name="connsiteY3" fmla="*/ 18199 h 36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53" h="368420">
                  <a:moveTo>
                    <a:pt x="10580" y="18199"/>
                  </a:moveTo>
                  <a:cubicBezTo>
                    <a:pt x="-41255" y="65711"/>
                    <a:pt x="109930" y="357266"/>
                    <a:pt x="192002" y="368064"/>
                  </a:cubicBezTo>
                  <a:cubicBezTo>
                    <a:pt x="274074" y="378862"/>
                    <a:pt x="528930" y="141300"/>
                    <a:pt x="503012" y="82989"/>
                  </a:cubicBezTo>
                  <a:cubicBezTo>
                    <a:pt x="477095" y="24678"/>
                    <a:pt x="62415" y="-29313"/>
                    <a:pt x="10580" y="181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262848" y="4964258"/>
              <a:ext cx="517064" cy="425532"/>
            </a:xfrm>
            <a:custGeom>
              <a:avLst/>
              <a:gdLst>
                <a:gd name="connsiteX0" fmla="*/ 2608 w 757033"/>
                <a:gd name="connsiteY0" fmla="*/ 350195 h 623021"/>
                <a:gd name="connsiteX1" fmla="*/ 469122 w 757033"/>
                <a:gd name="connsiteY1" fmla="*/ 330 h 623021"/>
                <a:gd name="connsiteX2" fmla="*/ 754214 w 757033"/>
                <a:gd name="connsiteY2" fmla="*/ 414985 h 623021"/>
                <a:gd name="connsiteX3" fmla="*/ 300659 w 757033"/>
                <a:gd name="connsiteY3" fmla="*/ 622312 h 623021"/>
                <a:gd name="connsiteX4" fmla="*/ 2608 w 757033"/>
                <a:gd name="connsiteY4" fmla="*/ 350195 h 6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033" h="623021">
                  <a:moveTo>
                    <a:pt x="2608" y="350195"/>
                  </a:moveTo>
                  <a:cubicBezTo>
                    <a:pt x="30685" y="246531"/>
                    <a:pt x="343854" y="-10468"/>
                    <a:pt x="469122" y="330"/>
                  </a:cubicBezTo>
                  <a:cubicBezTo>
                    <a:pt x="594390" y="11128"/>
                    <a:pt x="782291" y="311321"/>
                    <a:pt x="754214" y="414985"/>
                  </a:cubicBezTo>
                  <a:cubicBezTo>
                    <a:pt x="726137" y="518649"/>
                    <a:pt x="421607" y="633110"/>
                    <a:pt x="300659" y="622312"/>
                  </a:cubicBezTo>
                  <a:cubicBezTo>
                    <a:pt x="179711" y="611514"/>
                    <a:pt x="-25469" y="453859"/>
                    <a:pt x="2608" y="350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strong model of shape?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 define a </a:t>
            </a:r>
            <a:r>
              <a:rPr lang="en-US" i="1" dirty="0" smtClean="0"/>
              <a:t>strong </a:t>
            </a:r>
            <a:r>
              <a:rPr lang="en-US" dirty="0" smtClean="0"/>
              <a:t>model of object shape as one which meets two requirements: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7</a:t>
            </a:fld>
            <a:endParaRPr lang="en-GB" dirty="0"/>
          </a:p>
        </p:txBody>
      </p:sp>
      <p:grpSp>
        <p:nvGrpSpPr>
          <p:cNvPr id="47" name="Group 46"/>
          <p:cNvGrpSpPr/>
          <p:nvPr/>
        </p:nvGrpSpPr>
        <p:grpSpPr>
          <a:xfrm>
            <a:off x="683568" y="2276872"/>
            <a:ext cx="2808312" cy="1283950"/>
            <a:chOff x="683568" y="2564904"/>
            <a:chExt cx="2808312" cy="1283950"/>
          </a:xfrm>
        </p:grpSpPr>
        <p:sp>
          <p:nvSpPr>
            <p:cNvPr id="5" name="TextBox 4"/>
            <p:cNvSpPr txBox="1"/>
            <p:nvPr/>
          </p:nvSpPr>
          <p:spPr>
            <a:xfrm>
              <a:off x="1426937" y="2564904"/>
              <a:ext cx="127285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/>
                <a:t>Realism</a:t>
              </a:r>
              <a:endParaRPr lang="en-US" sz="2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568" y="3140968"/>
              <a:ext cx="28083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Generates samples </a:t>
              </a:r>
            </a:p>
            <a:p>
              <a:pPr algn="ctr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that look realistic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44008" y="2276872"/>
            <a:ext cx="3600400" cy="1283950"/>
            <a:chOff x="4644008" y="2564904"/>
            <a:chExt cx="3600400" cy="1283950"/>
          </a:xfrm>
        </p:grpSpPr>
        <p:sp>
          <p:nvSpPr>
            <p:cNvPr id="6" name="TextBox 5"/>
            <p:cNvSpPr txBox="1"/>
            <p:nvPr/>
          </p:nvSpPr>
          <p:spPr>
            <a:xfrm>
              <a:off x="5364088" y="2564904"/>
              <a:ext cx="220914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/>
                <a:t>Generalization</a:t>
              </a:r>
              <a:endParaRPr lang="en-US" sz="2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4008" y="3140968"/>
              <a:ext cx="36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7F7F7F"/>
                  </a:solidFill>
                </a:rPr>
                <a:t>Can generate samples that </a:t>
              </a:r>
            </a:p>
            <a:p>
              <a:pPr algn="ctr"/>
              <a:r>
                <a:rPr lang="en-US" sz="2000" dirty="0" smtClean="0">
                  <a:solidFill>
                    <a:srgbClr val="7F7F7F"/>
                  </a:solidFill>
                </a:rPr>
                <a:t>differ from training images</a:t>
              </a:r>
              <a:endParaRPr lang="en-US" sz="2000" dirty="0">
                <a:solidFill>
                  <a:srgbClr val="7F7F7F"/>
                </a:solidFill>
              </a:endParaRPr>
            </a:p>
          </p:txBody>
        </p:sp>
      </p:grpSp>
      <p:sp>
        <p:nvSpPr>
          <p:cNvPr id="33" name="Multiply 32"/>
          <p:cNvSpPr/>
          <p:nvPr/>
        </p:nvSpPr>
        <p:spPr>
          <a:xfrm>
            <a:off x="2555776" y="4797152"/>
            <a:ext cx="202735" cy="230112"/>
          </a:xfrm>
          <a:prstGeom prst="mathMultiply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3057094" y="4388194"/>
            <a:ext cx="202735" cy="230112"/>
          </a:xfrm>
          <a:prstGeom prst="mathMultiply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3779912" y="4581128"/>
            <a:ext cx="202735" cy="230112"/>
          </a:xfrm>
          <a:prstGeom prst="mathMultiply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3419872" y="5301208"/>
            <a:ext cx="202735" cy="230112"/>
          </a:xfrm>
          <a:prstGeom prst="mathMultiply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ultiply 49"/>
          <p:cNvSpPr/>
          <p:nvPr/>
        </p:nvSpPr>
        <p:spPr>
          <a:xfrm>
            <a:off x="4861597" y="4509120"/>
            <a:ext cx="202735" cy="230112"/>
          </a:xfrm>
          <a:prstGeom prst="mathMultiply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49629" y="443711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images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735" y="5217330"/>
            <a:ext cx="295284" cy="29528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149629" y="4797152"/>
            <a:ext cx="173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distribution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149629" y="5157192"/>
            <a:ext cx="208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Learned distribution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735" y="4857290"/>
            <a:ext cx="295284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1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9" grpId="0" animBg="1"/>
      <p:bldP spid="44" grpId="0" animBg="1"/>
      <p:bldP spid="44" grpId="1" animBg="1"/>
      <p:bldP spid="33" grpId="0" animBg="1"/>
      <p:bldP spid="34" grpId="0" animBg="1"/>
      <p:bldP spid="35" grpId="0" animBg="1"/>
      <p:bldP spid="36" grpId="0" animBg="1"/>
      <p:bldP spid="50" grpId="0" animBg="1"/>
      <p:bldP spid="14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86" y="274638"/>
            <a:ext cx="8208170" cy="778098"/>
          </a:xfrm>
        </p:spPr>
        <p:txBody>
          <a:bodyPr/>
          <a:lstStyle/>
          <a:p>
            <a:r>
              <a:rPr lang="en-US" dirty="0" smtClean="0"/>
              <a:t>Existing shape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comparison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384986"/>
              </p:ext>
            </p:extLst>
          </p:nvPr>
        </p:nvGraphicFramePr>
        <p:xfrm>
          <a:off x="468313" y="1484784"/>
          <a:ext cx="8229600" cy="42181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91519"/>
                <a:gridCol w="1872208"/>
                <a:gridCol w="1872208"/>
                <a:gridCol w="1893665"/>
              </a:tblGrid>
              <a:tr h="43150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Realism</a:t>
                      </a:r>
                      <a:endParaRPr lang="en-US" sz="2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Generalization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4315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Globally</a:t>
                      </a:r>
                      <a:endParaRPr lang="en-US" b="0" dirty="0"/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Locally</a:t>
                      </a:r>
                      <a:endParaRPr lang="en-US" b="0" dirty="0"/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 marT="187200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 marT="1872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T="1872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T="1872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Factor Analysis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Fragments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Grid MRFs/CRFs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High-order</a:t>
                      </a:r>
                      <a:r>
                        <a:rPr lang="en-US" baseline="0" dirty="0" smtClean="0"/>
                        <a:t> potentials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Database</a:t>
                      </a:r>
                      <a:endParaRPr lang="en-US" dirty="0"/>
                    </a:p>
                  </a:txBody>
                  <a:tcPr marB="187200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marB="1872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marB="1872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B="1872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ShapeBM</a:t>
                      </a:r>
                      <a:endParaRPr lang="en-US" b="1" dirty="0"/>
                    </a:p>
                  </a:txBody>
                  <a:tcPr marT="187200" marB="187200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marT="187200" marB="1872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marT="187200" marB="1872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 marT="187200" marB="1872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89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shape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FAE2-C683-43EF-ABE9-71B70A17E460}" type="slidenum">
              <a:rPr lang="en-GB" smtClean="0"/>
              <a:t>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Most commonly used architectures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62282" y="1887215"/>
            <a:ext cx="768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MRF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94004" y="1887215"/>
            <a:ext cx="92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Mean</a:t>
            </a:r>
            <a:endParaRPr lang="en-US" sz="2400" b="1" dirty="0"/>
          </a:p>
        </p:txBody>
      </p:sp>
      <p:pic>
        <p:nvPicPr>
          <p:cNvPr id="10" name="Picture 9" descr="mean-s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2450432" cy="2443915"/>
          </a:xfrm>
          <a:prstGeom prst="rect">
            <a:avLst/>
          </a:prstGeom>
        </p:spPr>
      </p:pic>
      <p:pic>
        <p:nvPicPr>
          <p:cNvPr id="11" name="Picture 10" descr="mrf-sa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29" y="2636912"/>
            <a:ext cx="2443915" cy="24439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8619" y="5296851"/>
            <a:ext cx="23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ample from the model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87051" y="5296851"/>
            <a:ext cx="23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ample from the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1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24529</TotalTime>
  <Words>873</Words>
  <Application>Microsoft Macintosh PowerPoint</Application>
  <PresentationFormat>On-screen Show (4:3)</PresentationFormat>
  <Paragraphs>246</Paragraphs>
  <Slides>30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Shape Boltzmann Machine</vt:lpstr>
      <vt:lpstr>What do we mean by a model of shape?</vt:lpstr>
      <vt:lpstr>Weizmann horse dataset</vt:lpstr>
      <vt:lpstr>What can one do with an ideal shape model?</vt:lpstr>
      <vt:lpstr>What can one do with an ideal shape model?</vt:lpstr>
      <vt:lpstr>What can one do with an ideal shape model?</vt:lpstr>
      <vt:lpstr>What is a strong model of shape?</vt:lpstr>
      <vt:lpstr>Existing shape models</vt:lpstr>
      <vt:lpstr>Existing shape models</vt:lpstr>
      <vt:lpstr>Shallow and Deep architectures</vt:lpstr>
      <vt:lpstr>Deep Boltzmann Machines</vt:lpstr>
      <vt:lpstr>From the DBM to the ShapeBM</vt:lpstr>
      <vt:lpstr>Shape Boltzmann Machine</vt:lpstr>
      <vt:lpstr>ShapeBM inference</vt:lpstr>
      <vt:lpstr>ShapeBM learning</vt:lpstr>
      <vt:lpstr>PowerPoint Presentation</vt:lpstr>
      <vt:lpstr>Sampled shapes </vt:lpstr>
      <vt:lpstr>Sampled shapes </vt:lpstr>
      <vt:lpstr>Sampled shapes </vt:lpstr>
      <vt:lpstr>Interactive GUI</vt:lpstr>
      <vt:lpstr>Further results</vt:lpstr>
      <vt:lpstr>Imputation scores</vt:lpstr>
      <vt:lpstr>Multiple object categories</vt:lpstr>
      <vt:lpstr>What does h2 do?</vt:lpstr>
      <vt:lpstr>Summary</vt:lpstr>
      <vt:lpstr>PowerPoint Presentation</vt:lpstr>
      <vt:lpstr>PowerPoint Presentation</vt:lpstr>
      <vt:lpstr>Shape completion</vt:lpstr>
      <vt:lpstr>Constrained shape completion</vt:lpstr>
      <vt:lpstr>Further results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Eslami;v-nheess@microsoft.com;jwinn@microsoft.com</dc:creator>
  <cp:lastModifiedBy>S M Ali Eslami</cp:lastModifiedBy>
  <cp:revision>860</cp:revision>
  <dcterms:created xsi:type="dcterms:W3CDTF">2011-07-14T14:28:54Z</dcterms:created>
  <dcterms:modified xsi:type="dcterms:W3CDTF">2012-06-19T01:22:48Z</dcterms:modified>
</cp:coreProperties>
</file>